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5"/>
  </p:handoutMasterIdLst>
  <p:sldIdLst>
    <p:sldId id="263" r:id="rId3"/>
    <p:sldId id="352" r:id="rId5"/>
    <p:sldId id="445" r:id="rId6"/>
    <p:sldId id="447" r:id="rId7"/>
    <p:sldId id="482" r:id="rId8"/>
    <p:sldId id="484" r:id="rId9"/>
    <p:sldId id="487" r:id="rId10"/>
    <p:sldId id="443" r:id="rId11"/>
    <p:sldId id="489" r:id="rId12"/>
    <p:sldId id="452" r:id="rId13"/>
    <p:sldId id="492" r:id="rId14"/>
    <p:sldId id="451" r:id="rId15"/>
    <p:sldId id="490" r:id="rId16"/>
    <p:sldId id="491" r:id="rId17"/>
    <p:sldId id="483" r:id="rId18"/>
    <p:sldId id="495" r:id="rId19"/>
    <p:sldId id="446" r:id="rId20"/>
    <p:sldId id="496" r:id="rId21"/>
    <p:sldId id="437" r:id="rId22"/>
    <p:sldId id="448" r:id="rId23"/>
    <p:sldId id="481" r:id="rId24"/>
    <p:sldId id="454" r:id="rId25"/>
    <p:sldId id="442" r:id="rId26"/>
    <p:sldId id="457" r:id="rId27"/>
    <p:sldId id="455" r:id="rId28"/>
    <p:sldId id="458" r:id="rId29"/>
    <p:sldId id="459" r:id="rId30"/>
    <p:sldId id="460" r:id="rId31"/>
    <p:sldId id="449" r:id="rId32"/>
    <p:sldId id="493" r:id="rId33"/>
    <p:sldId id="291" r:id="rId34"/>
  </p:sldIdLst>
  <p:sldSz cx="12192000" cy="6858000"/>
  <p:notesSz cx="9928225" cy="6797675"/>
  <p:custDataLst>
    <p:tags r:id="rId4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0" userDrawn="1">
          <p15:clr>
            <a:srgbClr val="A4A3A4"/>
          </p15:clr>
        </p15:guide>
        <p15:guide id="2" pos="394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208" initials="1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1E33"/>
    <a:srgbClr val="FFFFFF"/>
    <a:srgbClr val="C00000"/>
    <a:srgbClr val="AE0C2A"/>
    <a:srgbClr val="9D1E33"/>
    <a:srgbClr val="7D091F"/>
    <a:srgbClr val="44546A"/>
    <a:srgbClr val="AE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6" autoAdjust="0"/>
    <p:restoredTop sz="85608" autoAdjust="0"/>
  </p:normalViewPr>
  <p:slideViewPr>
    <p:cSldViewPr snapToGrid="0" showGuides="1">
      <p:cViewPr varScale="1">
        <p:scale>
          <a:sx n="96" d="100"/>
          <a:sy n="96" d="100"/>
        </p:scale>
        <p:origin x="576" y="252"/>
      </p:cViewPr>
      <p:guideLst>
        <p:guide orient="horz" pos="2120"/>
        <p:guide pos="3943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3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tags" Target="tags/tag3.xml"/><Relationship Id="rId4" Type="http://schemas.openxmlformats.org/officeDocument/2006/relationships/notesMaster" Target="notesMasters/notesMaster1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FED35-D364-4B8B-89C5-842ED71DEE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38DD0-4759-4B61-A9BC-459AD5F90C0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31465-CA6E-4D9D-A227-8D8AC386AE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51849-B3A2-48E6-ADB1-2F3BFBD9440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1849-B3A2-48E6-ADB1-2F3BFBD944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1849-B3A2-48E6-ADB1-2F3BFBD944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>
              <a:sym typeface="+mn-e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>
              <a:sym typeface="+mn-e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无论我校教师作为第一作者还是参与作者，除校外和学生作者以外，只看校内教师作者排序，推送给靠前的这位校内教师作者完成认领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1849-B3A2-48E6-ADB1-2F3BFBD944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1849-B3A2-48E6-ADB1-2F3BFBD944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科研系统与校内的很多个业务系统进行了数据交互，为了保障数据交互的安全性，交换的数据的都要经过学校数据中间共享库，系统间数据流转时间节点见此表。</a:t>
            </a:r>
            <a:endParaRPr lang="en-US" altLang="zh-CN" dirty="0"/>
          </a:p>
          <a:p>
            <a:r>
              <a:rPr lang="zh-CN" altLang="en-US" dirty="0"/>
              <a:t>例如新入职的教师可能会问，微人大中已经有账号了为什么还不能访问科研系统，因为微人大中人员信息新增和变更的频率是比较低的，并且数据量非常大，为了减小服务器压力，定到每周日使用系统人数比较少的时间段同步。</a:t>
            </a:r>
            <a:endParaRPr lang="en-US" altLang="zh-CN" dirty="0"/>
          </a:p>
          <a:p>
            <a:r>
              <a:rPr lang="zh-CN" altLang="en-US" dirty="0"/>
              <a:t>如果遇到一些申报节点等特殊情况，就是很着急使用的话，科研秘书老师可以单独与我们联系，我们会针对这位教师做定向更新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1849-B3A2-48E6-ADB1-2F3BFBD944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>
              <a:sym typeface="+mn-ea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b="1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这里解释一下为什么不能修改发表时间，因为学校的很多业务系统都有同步和使用我们系统的论文成果，例如科研考核、职称评聘、科研奖励发放、还有各类科研统计，时间一旦被修改，前面的一些备案结果就将不准确。所以录入的时候一定要认真填写论文基本信息，为避免出现这种论文被重复使用的情况，</a:t>
            </a:r>
            <a:r>
              <a:rPr lang="zh-CN" altLang="en-US" dirty="0">
                <a:sym typeface="+mn-ea"/>
              </a:rPr>
              <a:t>学校审核通过的论文、优先发表或者网络首发论文不能再修改发表时间。</a:t>
            </a:r>
            <a:endParaRPr lang="zh-CN" altLang="en-US" dirty="0">
              <a:sym typeface="+mn-ea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查询后确定科研系统中刊物级别错误可通过问题反馈提出，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人文社科部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管理员会协调处理；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如果是期刊名称错误等核心期刊目录存在问题，比如说一些期刊已经更名了，学校核心期刊目录里用的还是旧名字，可以与负责期刊目录的老师提出并解决。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1849-B3A2-48E6-ADB1-2F3BFBD944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1849-B3A2-48E6-ADB1-2F3BFBD944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“合并结果”列为合并保存后论文结果。后两列是当前重复的两篇论文基本信息，重复论文字段内容不同的用红色字体醒目标识。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b="1" dirty="0"/>
              <a:t>不重复的话，点击右侧的差图标，排除重复论文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1849-B3A2-48E6-ADB1-2F3BFBD944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1849-B3A2-48E6-ADB1-2F3BFBD944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1849-B3A2-48E6-ADB1-2F3BFBD944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身边没有电脑的情况下有访问科研系统的需求，可以用微科研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圆角矩形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AF82-65C9-4D71-BAB2-53B1BF564F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081DBA7-076A-40B8-A13F-DAACDB7D3D62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AF82-65C9-4D71-BAB2-53B1BF564F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DBA7-076A-40B8-A13F-DAACDB7D3D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AF82-65C9-4D71-BAB2-53B1BF564F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DBA7-076A-40B8-A13F-DAACDB7D3D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AF82-65C9-4D71-BAB2-53B1BF564F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DBA7-076A-40B8-A13F-DAACDB7D3D62}" type="slidenum">
              <a:rPr lang="zh-CN" altLang="en-US" smtClean="0"/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圆角矩形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AF82-65C9-4D71-BAB2-53B1BF564F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8081DBA7-076A-40B8-A13F-DAACDB7D3D62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AF82-65C9-4D71-BAB2-53B1BF564F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DBA7-076A-40B8-A13F-DAACDB7D3D62}" type="slidenum">
              <a:rPr lang="zh-CN" altLang="en-US" smtClean="0"/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AF82-65C9-4D71-BAB2-53B1BF564F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DBA7-076A-40B8-A13F-DAACDB7D3D62}" type="slidenum">
              <a:rPr lang="zh-CN" altLang="en-US" smtClean="0"/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AF82-65C9-4D71-BAB2-53B1BF564F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DBA7-076A-40B8-A13F-DAACDB7D3D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AF82-65C9-4D71-BAB2-53B1BF564F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DBA7-076A-40B8-A13F-DAACDB7D3D62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圆角矩形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AF82-65C9-4D71-BAB2-53B1BF564F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DBA7-076A-40B8-A13F-DAACDB7D3D62}" type="slidenum">
              <a:rPr lang="zh-CN" altLang="en-US" smtClean="0"/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AF82-65C9-4D71-BAB2-53B1BF564F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8081DBA7-076A-40B8-A13F-DAACDB7D3D62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/>
              <a:t>单击图标添加图片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圆角矩形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  <a:p>
            <a:pPr lvl="1" eaLnBrk="1" latinLnBrk="0" hangingPunct="1"/>
            <a:r>
              <a:rPr kumimoji="0" lang="zh-CN" altLang="en-US"/>
              <a:t>第二级</a:t>
            </a:r>
            <a:endParaRPr kumimoji="0" lang="zh-CN" altLang="en-US"/>
          </a:p>
          <a:p>
            <a:pPr lvl="2" eaLnBrk="1" latinLnBrk="0" hangingPunct="1"/>
            <a:r>
              <a:rPr kumimoji="0" lang="zh-CN" altLang="en-US"/>
              <a:t>第三级</a:t>
            </a:r>
            <a:endParaRPr kumimoji="0" lang="zh-CN" altLang="en-US"/>
          </a:p>
          <a:p>
            <a:pPr lvl="3" eaLnBrk="1" latinLnBrk="0" hangingPunct="1"/>
            <a:r>
              <a:rPr kumimoji="0" lang="zh-CN" altLang="en-US"/>
              <a:t>第四级</a:t>
            </a:r>
            <a:endParaRPr kumimoji="0" lang="zh-CN" altLang="en-US"/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3DAF82-65C9-4D71-BAB2-53B1BF564F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081DBA7-076A-40B8-A13F-DAACDB7D3D62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" y="6626208"/>
            <a:ext cx="12192000" cy="2016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4.pn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5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6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9.png"/><Relationship Id="rId1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2.png"/><Relationship Id="rId2" Type="http://schemas.openxmlformats.org/officeDocument/2006/relationships/tags" Target="../tags/tag2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1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 bwMode="auto">
          <a:xfrm>
            <a:off x="1321762" y="2339416"/>
            <a:ext cx="9864826" cy="10974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6000" b="1" spc="300" dirty="0">
                <a:solidFill>
                  <a:srgbClr val="AE0C2A"/>
                </a:solidFill>
                <a:latin typeface="方正小标宋简体" panose="00000600000000000000" pitchFamily="2" charset="-122"/>
                <a:ea typeface="方正小标宋简体" panose="00000600000000000000" pitchFamily="2" charset="-122"/>
                <a:cs typeface="Times New Roman" panose="02020603050405020304" pitchFamily="18" charset="0"/>
              </a:rPr>
              <a:t>中国人民大学科研系统</a:t>
            </a:r>
            <a:endParaRPr lang="en-US" altLang="zh-CN" sz="6000" b="1" spc="300" dirty="0">
              <a:solidFill>
                <a:srgbClr val="AE0C2A"/>
              </a:solidFill>
              <a:latin typeface="方正小标宋简体" panose="00000600000000000000" pitchFamily="2" charset="-122"/>
              <a:ea typeface="方正小标宋简体" panose="00000600000000000000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6000" b="1" spc="300" dirty="0">
                <a:solidFill>
                  <a:srgbClr val="AE0C2A"/>
                </a:solidFill>
                <a:latin typeface="方正小标宋简体" panose="00000600000000000000" pitchFamily="2" charset="-122"/>
                <a:ea typeface="方正小标宋简体" panose="00000600000000000000" pitchFamily="2" charset="-122"/>
                <a:cs typeface="Times New Roman" panose="02020603050405020304" pitchFamily="18" charset="0"/>
              </a:rPr>
              <a:t>使用说明</a:t>
            </a:r>
            <a:endParaRPr lang="zh-CN" altLang="en-US" sz="6000" b="1" spc="300" dirty="0">
              <a:solidFill>
                <a:srgbClr val="AE0C2A"/>
              </a:solidFill>
              <a:latin typeface="方正小标宋简体" panose="00000600000000000000" pitchFamily="2" charset="-122"/>
              <a:ea typeface="方正小标宋简体" panose="000006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标题 1"/>
          <p:cNvSpPr txBox="1"/>
          <p:nvPr/>
        </p:nvSpPr>
        <p:spPr bwMode="auto">
          <a:xfrm>
            <a:off x="2327634" y="4740834"/>
            <a:ext cx="7772400" cy="1268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人文社科部</a:t>
            </a: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2026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月</a:t>
            </a:r>
            <a:endParaRPr lang="zh-CN" altLang="en-US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667241" y="285728"/>
            <a:ext cx="3093191" cy="8572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52372" y="30144"/>
            <a:ext cx="11501670" cy="904455"/>
            <a:chOff x="338679" y="256070"/>
            <a:chExt cx="8180664" cy="904455"/>
          </a:xfrm>
        </p:grpSpPr>
        <p:sp>
          <p:nvSpPr>
            <p:cNvPr id="16" name="矩形 15"/>
            <p:cNvSpPr/>
            <p:nvPr/>
          </p:nvSpPr>
          <p:spPr>
            <a:xfrm>
              <a:off x="714371" y="419746"/>
              <a:ext cx="7615124" cy="588295"/>
            </a:xfrm>
            <a:prstGeom prst="rect">
              <a:avLst/>
            </a:prstGeom>
            <a:solidFill>
              <a:srgbClr val="AE0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îşľîḍe"/>
            <p:cNvSpPr/>
            <p:nvPr/>
          </p:nvSpPr>
          <p:spPr bwMode="auto">
            <a:xfrm>
              <a:off x="338679" y="256070"/>
              <a:ext cx="570815" cy="904455"/>
            </a:xfrm>
            <a:custGeom>
              <a:avLst/>
              <a:gdLst>
                <a:gd name="T0" fmla="*/ 1488 w 1488"/>
                <a:gd name="T1" fmla="*/ 498 h 1680"/>
                <a:gd name="T2" fmla="*/ 1413 w 1488"/>
                <a:gd name="T3" fmla="*/ 366 h 1680"/>
                <a:gd name="T4" fmla="*/ 820 w 1488"/>
                <a:gd name="T5" fmla="*/ 24 h 1680"/>
                <a:gd name="T6" fmla="*/ 669 w 1488"/>
                <a:gd name="T7" fmla="*/ 24 h 1680"/>
                <a:gd name="T8" fmla="*/ 76 w 1488"/>
                <a:gd name="T9" fmla="*/ 366 h 1680"/>
                <a:gd name="T10" fmla="*/ 0 w 1488"/>
                <a:gd name="T11" fmla="*/ 498 h 1680"/>
                <a:gd name="T12" fmla="*/ 0 w 1488"/>
                <a:gd name="T13" fmla="*/ 1182 h 1680"/>
                <a:gd name="T14" fmla="*/ 76 w 1488"/>
                <a:gd name="T15" fmla="*/ 1314 h 1680"/>
                <a:gd name="T16" fmla="*/ 669 w 1488"/>
                <a:gd name="T17" fmla="*/ 1656 h 1680"/>
                <a:gd name="T18" fmla="*/ 820 w 1488"/>
                <a:gd name="T19" fmla="*/ 1656 h 1680"/>
                <a:gd name="T20" fmla="*/ 1413 w 1488"/>
                <a:gd name="T21" fmla="*/ 1314 h 1680"/>
                <a:gd name="T22" fmla="*/ 1488 w 1488"/>
                <a:gd name="T23" fmla="*/ 1182 h 1680"/>
                <a:gd name="T24" fmla="*/ 1488 w 1488"/>
                <a:gd name="T25" fmla="*/ 498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8" h="1680">
                  <a:moveTo>
                    <a:pt x="1488" y="498"/>
                  </a:moveTo>
                  <a:cubicBezTo>
                    <a:pt x="1488" y="450"/>
                    <a:pt x="1454" y="390"/>
                    <a:pt x="1413" y="366"/>
                  </a:cubicBezTo>
                  <a:cubicBezTo>
                    <a:pt x="820" y="24"/>
                    <a:pt x="820" y="24"/>
                    <a:pt x="820" y="24"/>
                  </a:cubicBezTo>
                  <a:cubicBezTo>
                    <a:pt x="779" y="0"/>
                    <a:pt x="710" y="0"/>
                    <a:pt x="669" y="24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35" y="390"/>
                    <a:pt x="0" y="450"/>
                    <a:pt x="0" y="498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231"/>
                    <a:pt x="35" y="1289"/>
                    <a:pt x="76" y="1314"/>
                  </a:cubicBezTo>
                  <a:cubicBezTo>
                    <a:pt x="669" y="1656"/>
                    <a:pt x="669" y="1656"/>
                    <a:pt x="669" y="1656"/>
                  </a:cubicBezTo>
                  <a:cubicBezTo>
                    <a:pt x="710" y="1680"/>
                    <a:pt x="779" y="1680"/>
                    <a:pt x="820" y="1656"/>
                  </a:cubicBezTo>
                  <a:cubicBezTo>
                    <a:pt x="1413" y="1314"/>
                    <a:pt x="1413" y="1314"/>
                    <a:pt x="1413" y="1314"/>
                  </a:cubicBezTo>
                  <a:cubicBezTo>
                    <a:pt x="1454" y="1289"/>
                    <a:pt x="1488" y="1231"/>
                    <a:pt x="1488" y="1182"/>
                  </a:cubicBezTo>
                  <a:lnTo>
                    <a:pt x="1488" y="49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AE0C2A"/>
              </a:solidFill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altLang="zh-CN" sz="3600" dirty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75695" y="419746"/>
              <a:ext cx="74436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69083" y="236149"/>
            <a:ext cx="107923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微科研的访问路径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52372" y="956349"/>
            <a:ext cx="98319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1</a:t>
            </a:r>
            <a:r>
              <a:rPr lang="zh-CN" altLang="en-US" sz="2000" dirty="0"/>
              <a:t>、微科研是科研系统在移动端的使用，相较于手机浏览器访问科研系统，微科研页面展示效果会好很多。</a:t>
            </a:r>
            <a:endParaRPr lang="en-US" altLang="zh-CN" sz="2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+mn-ea"/>
              </a:rPr>
              <a:t>2</a:t>
            </a:r>
            <a:r>
              <a:rPr lang="zh-CN" altLang="en-US" sz="2000" dirty="0">
                <a:latin typeface="+mn-ea"/>
              </a:rPr>
              <a:t>、微科研入口统一集成到学校企业号中，先添加中国人民大学企业微信号</a:t>
            </a:r>
            <a:endParaRPr lang="en-US" altLang="zh-CN" sz="2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+mn-ea"/>
              </a:rPr>
              <a:t>3</a:t>
            </a:r>
            <a:r>
              <a:rPr lang="zh-CN" altLang="en-US" sz="2000" dirty="0">
                <a:latin typeface="+mn-ea"/>
              </a:rPr>
              <a:t>、访问路径：中国人民大学企业微信 </a:t>
            </a:r>
            <a:r>
              <a:rPr lang="en-US" altLang="zh-CN" sz="2000" dirty="0">
                <a:latin typeface="+mn-ea"/>
              </a:rPr>
              <a:t>&gt;&gt; </a:t>
            </a:r>
            <a:r>
              <a:rPr lang="zh-CN" altLang="en-US" sz="2000" dirty="0">
                <a:latin typeface="+mn-ea"/>
              </a:rPr>
              <a:t>应用聚合 </a:t>
            </a:r>
            <a:r>
              <a:rPr lang="en-US" altLang="zh-CN" sz="2000" dirty="0">
                <a:latin typeface="+mn-ea"/>
              </a:rPr>
              <a:t>&gt;&gt; </a:t>
            </a:r>
            <a:r>
              <a:rPr lang="zh-CN" altLang="en-US" sz="2000" dirty="0">
                <a:latin typeface="+mn-ea"/>
              </a:rPr>
              <a:t>科研服务</a:t>
            </a:r>
            <a:endParaRPr lang="zh-CN" altLang="en-US" sz="2000" dirty="0">
              <a:latin typeface="+mn-ea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" t="4782" r="7817" b="4155"/>
          <a:stretch>
            <a:fillRect/>
          </a:stretch>
        </p:blipFill>
        <p:spPr bwMode="auto">
          <a:xfrm>
            <a:off x="0" y="3112130"/>
            <a:ext cx="5923036" cy="297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381125"/>
            <a:ext cx="358140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754" y="2845101"/>
            <a:ext cx="3056846" cy="43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6"/>
          <a:stretch>
            <a:fillRect/>
          </a:stretch>
        </p:blipFill>
        <p:spPr bwMode="auto">
          <a:xfrm>
            <a:off x="1514286" y="1712832"/>
            <a:ext cx="9153715" cy="488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>
            <a:off x="1501406" y="2140059"/>
            <a:ext cx="4179176" cy="481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 descr="part素材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479" y="947299"/>
            <a:ext cx="489832" cy="1714274"/>
          </a:xfrm>
          <a:prstGeom prst="rect">
            <a:avLst/>
          </a:prstGeom>
        </p:spPr>
      </p:pic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1875686" y="2480141"/>
            <a:ext cx="8675578" cy="1893930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zh-CN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32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4400" b="0" dirty="0">
                <a:solidFill>
                  <a:srgbClr val="AE0C2A"/>
                </a:solidFill>
                <a:latin typeface="方正小标宋简体" panose="00000600000000000000" pitchFamily="2" charset="-122"/>
                <a:ea typeface="方正小标宋简体" panose="00000600000000000000" pitchFamily="2" charset="-122"/>
              </a:rPr>
              <a:t>论文认领平台介绍</a:t>
            </a:r>
            <a:endParaRPr lang="zh-CN" altLang="en-US" sz="4400" b="0" dirty="0">
              <a:solidFill>
                <a:srgbClr val="AE0C2A"/>
              </a:solidFill>
              <a:latin typeface="方正小标宋简体" panose="00000600000000000000" pitchFamily="2" charset="-122"/>
              <a:ea typeface="方正小标宋简体" panose="00000600000000000000" pitchFamily="2" charset="-122"/>
            </a:endParaRPr>
          </a:p>
        </p:txBody>
      </p:sp>
      <p:sp>
        <p:nvSpPr>
          <p:cNvPr id="14" name="TextBox 12"/>
          <p:cNvSpPr txBox="1"/>
          <p:nvPr/>
        </p:nvSpPr>
        <p:spPr>
          <a:xfrm>
            <a:off x="2177599" y="1517989"/>
            <a:ext cx="3327556" cy="721072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zh-CN" altLang="en-US" sz="4000" b="1" i="1" spc="454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第二部分</a:t>
            </a:r>
            <a:endParaRPr lang="zh-CN" altLang="en-US" sz="4000" b="1" i="1" spc="454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315159" y="924423"/>
            <a:ext cx="6375830" cy="5312872"/>
            <a:chOff x="1791159" y="924423"/>
            <a:chExt cx="6375830" cy="5312872"/>
          </a:xfrm>
        </p:grpSpPr>
        <p:grpSp>
          <p:nvGrpSpPr>
            <p:cNvPr id="24" name="组合 23"/>
            <p:cNvGrpSpPr/>
            <p:nvPr/>
          </p:nvGrpSpPr>
          <p:grpSpPr>
            <a:xfrm>
              <a:off x="6038500" y="924423"/>
              <a:ext cx="2128489" cy="1887866"/>
              <a:chOff x="7333195" y="655868"/>
              <a:chExt cx="2128489" cy="1887866"/>
            </a:xfrm>
          </p:grpSpPr>
          <p:cxnSp>
            <p:nvCxnSpPr>
              <p:cNvPr id="29" name="直接连接符 28"/>
              <p:cNvCxnSpPr/>
              <p:nvPr/>
            </p:nvCxnSpPr>
            <p:spPr>
              <a:xfrm flipV="1">
                <a:off x="7333195" y="1377942"/>
                <a:ext cx="1506434" cy="1165792"/>
              </a:xfrm>
              <a:prstGeom prst="line">
                <a:avLst/>
              </a:prstGeom>
              <a:ln>
                <a:solidFill>
                  <a:srgbClr val="7F6531"/>
                </a:solidFill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V="1">
                <a:off x="8112434" y="655868"/>
                <a:ext cx="1287357" cy="942875"/>
              </a:xfrm>
              <a:prstGeom prst="line">
                <a:avLst/>
              </a:prstGeom>
              <a:ln w="28575">
                <a:gradFill>
                  <a:gsLst>
                    <a:gs pos="100000">
                      <a:srgbClr val="D0B786">
                        <a:alpha val="40000"/>
                      </a:srgbClr>
                    </a:gs>
                    <a:gs pos="0">
                      <a:srgbClr val="8A6E36"/>
                    </a:gs>
                  </a:gsLst>
                  <a:lin ang="5400000" scaled="1"/>
                </a:gra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V="1">
                <a:off x="7894141" y="1155025"/>
                <a:ext cx="1567543" cy="1165792"/>
              </a:xfrm>
              <a:prstGeom prst="line">
                <a:avLst/>
              </a:prstGeom>
              <a:ln>
                <a:gradFill>
                  <a:gsLst>
                    <a:gs pos="100000">
                      <a:srgbClr val="D0B786">
                        <a:alpha val="0"/>
                      </a:srgbClr>
                    </a:gs>
                    <a:gs pos="0">
                      <a:srgbClr val="8A6E36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24"/>
            <p:cNvGrpSpPr/>
            <p:nvPr/>
          </p:nvGrpSpPr>
          <p:grpSpPr>
            <a:xfrm>
              <a:off x="1791159" y="4349429"/>
              <a:ext cx="2128489" cy="1887866"/>
              <a:chOff x="1791159" y="4349429"/>
              <a:chExt cx="2128489" cy="1887866"/>
            </a:xfrm>
          </p:grpSpPr>
          <p:cxnSp>
            <p:nvCxnSpPr>
              <p:cNvPr id="26" name="直接连接符 25"/>
              <p:cNvCxnSpPr/>
              <p:nvPr/>
            </p:nvCxnSpPr>
            <p:spPr>
              <a:xfrm flipV="1">
                <a:off x="1791159" y="5071503"/>
                <a:ext cx="1506434" cy="1165792"/>
              </a:xfrm>
              <a:prstGeom prst="line">
                <a:avLst/>
              </a:prstGeom>
              <a:ln>
                <a:solidFill>
                  <a:srgbClr val="7F6531"/>
                </a:solidFill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V="1">
                <a:off x="2570398" y="4349429"/>
                <a:ext cx="1287357" cy="942875"/>
              </a:xfrm>
              <a:prstGeom prst="line">
                <a:avLst/>
              </a:prstGeom>
              <a:ln w="28575">
                <a:gradFill>
                  <a:gsLst>
                    <a:gs pos="100000">
                      <a:srgbClr val="D0B786">
                        <a:alpha val="40000"/>
                      </a:srgbClr>
                    </a:gs>
                    <a:gs pos="0">
                      <a:srgbClr val="8A6E36"/>
                    </a:gs>
                  </a:gsLst>
                  <a:lin ang="5400000" scaled="1"/>
                </a:gra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V="1">
                <a:off x="2352105" y="4848586"/>
                <a:ext cx="1567543" cy="1165792"/>
              </a:xfrm>
              <a:prstGeom prst="line">
                <a:avLst/>
              </a:prstGeom>
              <a:ln>
                <a:gradFill>
                  <a:gsLst>
                    <a:gs pos="100000">
                      <a:srgbClr val="D0B786">
                        <a:alpha val="0"/>
                      </a:srgbClr>
                    </a:gs>
                    <a:gs pos="0">
                      <a:srgbClr val="8A6E36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2" y="2228539"/>
            <a:ext cx="11561696" cy="42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 rot="10596062">
            <a:off x="8172397" y="-436029"/>
            <a:ext cx="2507314" cy="28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252372" y="30144"/>
            <a:ext cx="11501670" cy="904455"/>
            <a:chOff x="338679" y="256070"/>
            <a:chExt cx="8180664" cy="904455"/>
          </a:xfrm>
        </p:grpSpPr>
        <p:sp>
          <p:nvSpPr>
            <p:cNvPr id="16" name="矩形 15"/>
            <p:cNvSpPr/>
            <p:nvPr/>
          </p:nvSpPr>
          <p:spPr>
            <a:xfrm>
              <a:off x="714371" y="419746"/>
              <a:ext cx="7615124" cy="588295"/>
            </a:xfrm>
            <a:prstGeom prst="rect">
              <a:avLst/>
            </a:prstGeom>
            <a:solidFill>
              <a:srgbClr val="AE0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îşľîḍe"/>
            <p:cNvSpPr/>
            <p:nvPr/>
          </p:nvSpPr>
          <p:spPr bwMode="auto">
            <a:xfrm>
              <a:off x="338679" y="256070"/>
              <a:ext cx="570815" cy="904455"/>
            </a:xfrm>
            <a:custGeom>
              <a:avLst/>
              <a:gdLst>
                <a:gd name="T0" fmla="*/ 1488 w 1488"/>
                <a:gd name="T1" fmla="*/ 498 h 1680"/>
                <a:gd name="T2" fmla="*/ 1413 w 1488"/>
                <a:gd name="T3" fmla="*/ 366 h 1680"/>
                <a:gd name="T4" fmla="*/ 820 w 1488"/>
                <a:gd name="T5" fmla="*/ 24 h 1680"/>
                <a:gd name="T6" fmla="*/ 669 w 1488"/>
                <a:gd name="T7" fmla="*/ 24 h 1680"/>
                <a:gd name="T8" fmla="*/ 76 w 1488"/>
                <a:gd name="T9" fmla="*/ 366 h 1680"/>
                <a:gd name="T10" fmla="*/ 0 w 1488"/>
                <a:gd name="T11" fmla="*/ 498 h 1680"/>
                <a:gd name="T12" fmla="*/ 0 w 1488"/>
                <a:gd name="T13" fmla="*/ 1182 h 1680"/>
                <a:gd name="T14" fmla="*/ 76 w 1488"/>
                <a:gd name="T15" fmla="*/ 1314 h 1680"/>
                <a:gd name="T16" fmla="*/ 669 w 1488"/>
                <a:gd name="T17" fmla="*/ 1656 h 1680"/>
                <a:gd name="T18" fmla="*/ 820 w 1488"/>
                <a:gd name="T19" fmla="*/ 1656 h 1680"/>
                <a:gd name="T20" fmla="*/ 1413 w 1488"/>
                <a:gd name="T21" fmla="*/ 1314 h 1680"/>
                <a:gd name="T22" fmla="*/ 1488 w 1488"/>
                <a:gd name="T23" fmla="*/ 1182 h 1680"/>
                <a:gd name="T24" fmla="*/ 1488 w 1488"/>
                <a:gd name="T25" fmla="*/ 498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8" h="1680">
                  <a:moveTo>
                    <a:pt x="1488" y="498"/>
                  </a:moveTo>
                  <a:cubicBezTo>
                    <a:pt x="1488" y="450"/>
                    <a:pt x="1454" y="390"/>
                    <a:pt x="1413" y="366"/>
                  </a:cubicBezTo>
                  <a:cubicBezTo>
                    <a:pt x="820" y="24"/>
                    <a:pt x="820" y="24"/>
                    <a:pt x="820" y="24"/>
                  </a:cubicBezTo>
                  <a:cubicBezTo>
                    <a:pt x="779" y="0"/>
                    <a:pt x="710" y="0"/>
                    <a:pt x="669" y="24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35" y="390"/>
                    <a:pt x="0" y="450"/>
                    <a:pt x="0" y="498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231"/>
                    <a:pt x="35" y="1289"/>
                    <a:pt x="76" y="1314"/>
                  </a:cubicBezTo>
                  <a:cubicBezTo>
                    <a:pt x="669" y="1656"/>
                    <a:pt x="669" y="1656"/>
                    <a:pt x="669" y="1656"/>
                  </a:cubicBezTo>
                  <a:cubicBezTo>
                    <a:pt x="710" y="1680"/>
                    <a:pt x="779" y="1680"/>
                    <a:pt x="820" y="1656"/>
                  </a:cubicBezTo>
                  <a:cubicBezTo>
                    <a:pt x="1413" y="1314"/>
                    <a:pt x="1413" y="1314"/>
                    <a:pt x="1413" y="1314"/>
                  </a:cubicBezTo>
                  <a:cubicBezTo>
                    <a:pt x="1454" y="1289"/>
                    <a:pt x="1488" y="1231"/>
                    <a:pt x="1488" y="1182"/>
                  </a:cubicBezTo>
                  <a:lnTo>
                    <a:pt x="1488" y="49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AE0C2A"/>
              </a:solidFill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altLang="zh-CN" sz="3600" dirty="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75695" y="419746"/>
              <a:ext cx="74436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69083" y="236149"/>
            <a:ext cx="107923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论文认领平台访问路径</a:t>
            </a: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– 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电脑端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56658" y="823346"/>
            <a:ext cx="108916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latin typeface="+mn-ea"/>
                <a:sym typeface="+mn-ea"/>
              </a:rPr>
              <a:t>便于数据管理和系统功能的扩充，将论文的日常管理业务</a:t>
            </a:r>
            <a:r>
              <a:rPr lang="zh-CN" altLang="en-US" sz="2000" dirty="0">
                <a:latin typeface="+mn-ea"/>
                <a:sym typeface="+mn-ea"/>
              </a:rPr>
              <a:t>独立出来</a:t>
            </a:r>
            <a:r>
              <a:rPr lang="zh-CN" altLang="zh-CN" sz="2000" dirty="0">
                <a:latin typeface="+mn-ea"/>
                <a:sym typeface="+mn-ea"/>
              </a:rPr>
              <a:t>建设了论文认领平台，</a:t>
            </a:r>
            <a:r>
              <a:rPr lang="zh-CN" altLang="en-US" sz="2000" dirty="0">
                <a:latin typeface="+mn-ea"/>
                <a:sym typeface="+mn-ea"/>
              </a:rPr>
              <a:t>对我校教师的发文进行采集、分析和治理后，推送给教师进行认领。</a:t>
            </a:r>
            <a:endParaRPr lang="en-US" altLang="zh-CN" sz="2000" dirty="0">
              <a:latin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+mn-ea"/>
              </a:rPr>
              <a:t>电脑端访问路径：新版科研系统 </a:t>
            </a:r>
            <a:r>
              <a:rPr lang="en-US" altLang="zh-CN" sz="2000" dirty="0">
                <a:latin typeface="+mn-ea"/>
              </a:rPr>
              <a:t>&gt;&gt; </a:t>
            </a:r>
            <a:r>
              <a:rPr lang="zh-CN" altLang="en-US" sz="2000" dirty="0">
                <a:latin typeface="+mn-ea"/>
              </a:rPr>
              <a:t>服务大厅 </a:t>
            </a:r>
            <a:r>
              <a:rPr lang="en-US" altLang="zh-CN" sz="2000" dirty="0">
                <a:latin typeface="+mn-ea"/>
              </a:rPr>
              <a:t>&gt;&gt; </a:t>
            </a:r>
            <a:r>
              <a:rPr lang="zh-CN" altLang="en-US" sz="2000" dirty="0">
                <a:latin typeface="+mn-ea"/>
              </a:rPr>
              <a:t>论文认领</a:t>
            </a:r>
            <a:endParaRPr lang="zh-CN" altLang="en-US" sz="2000" dirty="0">
              <a:latin typeface="+mn-ea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158858"/>
            <a:ext cx="1072515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2546775" y="2954494"/>
            <a:ext cx="7233329" cy="2040835"/>
          </a:xfrm>
          <a:prstGeom prst="rect">
            <a:avLst/>
          </a:prstGeom>
          <a:solidFill>
            <a:srgbClr val="9E1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审核流程：</a:t>
            </a:r>
            <a:endParaRPr lang="en-US" altLang="zh-CN" sz="2400" b="1" dirty="0">
              <a:solidFill>
                <a:schemeClr val="bg1"/>
              </a:solidFill>
            </a:endParaRPr>
          </a:p>
          <a:p>
            <a:pPr algn="ctr"/>
            <a:endParaRPr lang="en-US" altLang="zh-CN" sz="2400" b="1" dirty="0">
              <a:solidFill>
                <a:schemeClr val="bg1"/>
              </a:solidFill>
            </a:endParaRPr>
          </a:p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先完成认领 </a:t>
            </a:r>
            <a:r>
              <a:rPr lang="en-US" altLang="zh-CN" sz="2400" b="1" dirty="0">
                <a:solidFill>
                  <a:schemeClr val="bg1"/>
                </a:solidFill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</a:rPr>
              <a:t>院系科研秘书审核 </a:t>
            </a:r>
            <a:r>
              <a:rPr lang="en-US" altLang="zh-CN" sz="2400" b="1" dirty="0">
                <a:solidFill>
                  <a:schemeClr val="bg1"/>
                </a:solidFill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</a:rPr>
              <a:t>校级审核</a:t>
            </a:r>
            <a:endParaRPr lang="en-US" altLang="zh-CN" sz="2400" b="1" dirty="0">
              <a:solidFill>
                <a:schemeClr val="bg1"/>
              </a:solidFill>
            </a:endParaRPr>
          </a:p>
          <a:p>
            <a:endParaRPr lang="en-US" altLang="zh-CN" b="1" dirty="0">
              <a:solidFill>
                <a:schemeClr val="bg1"/>
              </a:solidFill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</a:rPr>
              <a:t>如果论文状态为“待审核”，先联系本单位科研秘书老师审核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" y="2252560"/>
            <a:ext cx="12217771" cy="447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 rot="10596062">
            <a:off x="8172397" y="-436029"/>
            <a:ext cx="2507314" cy="28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252372" y="30144"/>
            <a:ext cx="11501670" cy="904455"/>
            <a:chOff x="338679" y="256070"/>
            <a:chExt cx="8180664" cy="904455"/>
          </a:xfrm>
        </p:grpSpPr>
        <p:sp>
          <p:nvSpPr>
            <p:cNvPr id="16" name="矩形 15"/>
            <p:cNvSpPr/>
            <p:nvPr/>
          </p:nvSpPr>
          <p:spPr>
            <a:xfrm>
              <a:off x="714371" y="419746"/>
              <a:ext cx="7615124" cy="588295"/>
            </a:xfrm>
            <a:prstGeom prst="rect">
              <a:avLst/>
            </a:prstGeom>
            <a:solidFill>
              <a:srgbClr val="AE0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îşľîḍe"/>
            <p:cNvSpPr/>
            <p:nvPr/>
          </p:nvSpPr>
          <p:spPr bwMode="auto">
            <a:xfrm>
              <a:off x="338679" y="256070"/>
              <a:ext cx="570815" cy="904455"/>
            </a:xfrm>
            <a:custGeom>
              <a:avLst/>
              <a:gdLst>
                <a:gd name="T0" fmla="*/ 1488 w 1488"/>
                <a:gd name="T1" fmla="*/ 498 h 1680"/>
                <a:gd name="T2" fmla="*/ 1413 w 1488"/>
                <a:gd name="T3" fmla="*/ 366 h 1680"/>
                <a:gd name="T4" fmla="*/ 820 w 1488"/>
                <a:gd name="T5" fmla="*/ 24 h 1680"/>
                <a:gd name="T6" fmla="*/ 669 w 1488"/>
                <a:gd name="T7" fmla="*/ 24 h 1680"/>
                <a:gd name="T8" fmla="*/ 76 w 1488"/>
                <a:gd name="T9" fmla="*/ 366 h 1680"/>
                <a:gd name="T10" fmla="*/ 0 w 1488"/>
                <a:gd name="T11" fmla="*/ 498 h 1680"/>
                <a:gd name="T12" fmla="*/ 0 w 1488"/>
                <a:gd name="T13" fmla="*/ 1182 h 1680"/>
                <a:gd name="T14" fmla="*/ 76 w 1488"/>
                <a:gd name="T15" fmla="*/ 1314 h 1680"/>
                <a:gd name="T16" fmla="*/ 669 w 1488"/>
                <a:gd name="T17" fmla="*/ 1656 h 1680"/>
                <a:gd name="T18" fmla="*/ 820 w 1488"/>
                <a:gd name="T19" fmla="*/ 1656 h 1680"/>
                <a:gd name="T20" fmla="*/ 1413 w 1488"/>
                <a:gd name="T21" fmla="*/ 1314 h 1680"/>
                <a:gd name="T22" fmla="*/ 1488 w 1488"/>
                <a:gd name="T23" fmla="*/ 1182 h 1680"/>
                <a:gd name="T24" fmla="*/ 1488 w 1488"/>
                <a:gd name="T25" fmla="*/ 498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8" h="1680">
                  <a:moveTo>
                    <a:pt x="1488" y="498"/>
                  </a:moveTo>
                  <a:cubicBezTo>
                    <a:pt x="1488" y="450"/>
                    <a:pt x="1454" y="390"/>
                    <a:pt x="1413" y="366"/>
                  </a:cubicBezTo>
                  <a:cubicBezTo>
                    <a:pt x="820" y="24"/>
                    <a:pt x="820" y="24"/>
                    <a:pt x="820" y="24"/>
                  </a:cubicBezTo>
                  <a:cubicBezTo>
                    <a:pt x="779" y="0"/>
                    <a:pt x="710" y="0"/>
                    <a:pt x="669" y="24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35" y="390"/>
                    <a:pt x="0" y="450"/>
                    <a:pt x="0" y="498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231"/>
                    <a:pt x="35" y="1289"/>
                    <a:pt x="76" y="1314"/>
                  </a:cubicBezTo>
                  <a:cubicBezTo>
                    <a:pt x="669" y="1656"/>
                    <a:pt x="669" y="1656"/>
                    <a:pt x="669" y="1656"/>
                  </a:cubicBezTo>
                  <a:cubicBezTo>
                    <a:pt x="710" y="1680"/>
                    <a:pt x="779" y="1680"/>
                    <a:pt x="820" y="1656"/>
                  </a:cubicBezTo>
                  <a:cubicBezTo>
                    <a:pt x="1413" y="1314"/>
                    <a:pt x="1413" y="1314"/>
                    <a:pt x="1413" y="1314"/>
                  </a:cubicBezTo>
                  <a:cubicBezTo>
                    <a:pt x="1454" y="1289"/>
                    <a:pt x="1488" y="1231"/>
                    <a:pt x="1488" y="1182"/>
                  </a:cubicBezTo>
                  <a:lnTo>
                    <a:pt x="1488" y="49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AE0C2A"/>
              </a:solidFill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altLang="zh-CN" sz="3600" dirty="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75695" y="419746"/>
              <a:ext cx="74436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69083" y="236149"/>
            <a:ext cx="107923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论文认领平台访问路径</a:t>
            </a: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– 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移动端论文认领小程序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24516" y="783590"/>
            <a:ext cx="110711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+mn-ea"/>
              </a:rPr>
              <a:t>移动、便捷的认领论文方式，通过教职工号进行论文数据显示，首次使用前需要完成身份认证。</a:t>
            </a:r>
            <a:endParaRPr lang="en-US" altLang="zh-CN" sz="2000" dirty="0">
              <a:latin typeface="+mn-e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+mn-ea"/>
              </a:rPr>
              <a:t>身份认证路径：新版科研系统 </a:t>
            </a:r>
            <a:r>
              <a:rPr lang="en-US" altLang="zh-CN" sz="2000" dirty="0">
                <a:latin typeface="+mn-ea"/>
              </a:rPr>
              <a:t>&gt;&gt; </a:t>
            </a:r>
            <a:r>
              <a:rPr lang="zh-CN" altLang="en-US" sz="2000" dirty="0">
                <a:latin typeface="+mn-ea"/>
              </a:rPr>
              <a:t>服务大厅 </a:t>
            </a:r>
            <a:r>
              <a:rPr lang="en-US" altLang="zh-CN" sz="2000" dirty="0">
                <a:latin typeface="+mn-ea"/>
              </a:rPr>
              <a:t>&gt;&gt; </a:t>
            </a:r>
            <a:r>
              <a:rPr lang="zh-CN" altLang="en-US" sz="2000" dirty="0">
                <a:latin typeface="+mn-ea"/>
              </a:rPr>
              <a:t>手机端论文认领（微信扫码完成身份认证）</a:t>
            </a:r>
            <a:endParaRPr lang="en-US" altLang="zh-CN" sz="2000" dirty="0">
              <a:latin typeface="+mn-e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+mn-ea"/>
              </a:rPr>
              <a:t>非首次使用小程序：微信 </a:t>
            </a:r>
            <a:r>
              <a:rPr lang="en-US" altLang="zh-CN" sz="2000" dirty="0">
                <a:latin typeface="+mn-ea"/>
              </a:rPr>
              <a:t>&gt;&gt; </a:t>
            </a:r>
            <a:r>
              <a:rPr lang="zh-CN" altLang="en-US" sz="2000" dirty="0">
                <a:latin typeface="+mn-ea"/>
              </a:rPr>
              <a:t>发现 </a:t>
            </a:r>
            <a:r>
              <a:rPr lang="en-US" altLang="zh-CN" sz="2000" dirty="0">
                <a:latin typeface="+mn-ea"/>
              </a:rPr>
              <a:t>&gt;&gt; </a:t>
            </a:r>
            <a:r>
              <a:rPr lang="zh-CN" altLang="en-US" sz="2000" dirty="0">
                <a:latin typeface="+mn-ea"/>
              </a:rPr>
              <a:t>小程序中搜索“易认领”。</a:t>
            </a:r>
            <a:endParaRPr lang="zh-CN" altLang="en-US" sz="2000" dirty="0">
              <a:latin typeface="+mn-ea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128" y="2252561"/>
            <a:ext cx="3579475" cy="460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325" y="2252560"/>
            <a:ext cx="8410413" cy="460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 rot="10596062">
            <a:off x="8172397" y="-436029"/>
            <a:ext cx="2507314" cy="28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252372" y="30144"/>
            <a:ext cx="11501670" cy="904455"/>
            <a:chOff x="338679" y="256070"/>
            <a:chExt cx="8180664" cy="904455"/>
          </a:xfrm>
        </p:grpSpPr>
        <p:sp>
          <p:nvSpPr>
            <p:cNvPr id="16" name="矩形 15"/>
            <p:cNvSpPr/>
            <p:nvPr/>
          </p:nvSpPr>
          <p:spPr>
            <a:xfrm>
              <a:off x="714371" y="419746"/>
              <a:ext cx="7615124" cy="588295"/>
            </a:xfrm>
            <a:prstGeom prst="rect">
              <a:avLst/>
            </a:prstGeom>
            <a:solidFill>
              <a:srgbClr val="AE0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îşľîḍe"/>
            <p:cNvSpPr/>
            <p:nvPr/>
          </p:nvSpPr>
          <p:spPr bwMode="auto">
            <a:xfrm>
              <a:off x="338679" y="256070"/>
              <a:ext cx="570815" cy="904455"/>
            </a:xfrm>
            <a:custGeom>
              <a:avLst/>
              <a:gdLst>
                <a:gd name="T0" fmla="*/ 1488 w 1488"/>
                <a:gd name="T1" fmla="*/ 498 h 1680"/>
                <a:gd name="T2" fmla="*/ 1413 w 1488"/>
                <a:gd name="T3" fmla="*/ 366 h 1680"/>
                <a:gd name="T4" fmla="*/ 820 w 1488"/>
                <a:gd name="T5" fmla="*/ 24 h 1680"/>
                <a:gd name="T6" fmla="*/ 669 w 1488"/>
                <a:gd name="T7" fmla="*/ 24 h 1680"/>
                <a:gd name="T8" fmla="*/ 76 w 1488"/>
                <a:gd name="T9" fmla="*/ 366 h 1680"/>
                <a:gd name="T10" fmla="*/ 0 w 1488"/>
                <a:gd name="T11" fmla="*/ 498 h 1680"/>
                <a:gd name="T12" fmla="*/ 0 w 1488"/>
                <a:gd name="T13" fmla="*/ 1182 h 1680"/>
                <a:gd name="T14" fmla="*/ 76 w 1488"/>
                <a:gd name="T15" fmla="*/ 1314 h 1680"/>
                <a:gd name="T16" fmla="*/ 669 w 1488"/>
                <a:gd name="T17" fmla="*/ 1656 h 1680"/>
                <a:gd name="T18" fmla="*/ 820 w 1488"/>
                <a:gd name="T19" fmla="*/ 1656 h 1680"/>
                <a:gd name="T20" fmla="*/ 1413 w 1488"/>
                <a:gd name="T21" fmla="*/ 1314 h 1680"/>
                <a:gd name="T22" fmla="*/ 1488 w 1488"/>
                <a:gd name="T23" fmla="*/ 1182 h 1680"/>
                <a:gd name="T24" fmla="*/ 1488 w 1488"/>
                <a:gd name="T25" fmla="*/ 498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8" h="1680">
                  <a:moveTo>
                    <a:pt x="1488" y="498"/>
                  </a:moveTo>
                  <a:cubicBezTo>
                    <a:pt x="1488" y="450"/>
                    <a:pt x="1454" y="390"/>
                    <a:pt x="1413" y="366"/>
                  </a:cubicBezTo>
                  <a:cubicBezTo>
                    <a:pt x="820" y="24"/>
                    <a:pt x="820" y="24"/>
                    <a:pt x="820" y="24"/>
                  </a:cubicBezTo>
                  <a:cubicBezTo>
                    <a:pt x="779" y="0"/>
                    <a:pt x="710" y="0"/>
                    <a:pt x="669" y="24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35" y="390"/>
                    <a:pt x="0" y="450"/>
                    <a:pt x="0" y="498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231"/>
                    <a:pt x="35" y="1289"/>
                    <a:pt x="76" y="1314"/>
                  </a:cubicBezTo>
                  <a:cubicBezTo>
                    <a:pt x="669" y="1656"/>
                    <a:pt x="669" y="1656"/>
                    <a:pt x="669" y="1656"/>
                  </a:cubicBezTo>
                  <a:cubicBezTo>
                    <a:pt x="710" y="1680"/>
                    <a:pt x="779" y="1680"/>
                    <a:pt x="820" y="1656"/>
                  </a:cubicBezTo>
                  <a:cubicBezTo>
                    <a:pt x="1413" y="1314"/>
                    <a:pt x="1413" y="1314"/>
                    <a:pt x="1413" y="1314"/>
                  </a:cubicBezTo>
                  <a:cubicBezTo>
                    <a:pt x="1454" y="1289"/>
                    <a:pt x="1488" y="1231"/>
                    <a:pt x="1488" y="1182"/>
                  </a:cubicBezTo>
                  <a:lnTo>
                    <a:pt x="1488" y="49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AE0C2A"/>
              </a:solidFill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altLang="zh-CN" sz="3600" dirty="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75695" y="419746"/>
              <a:ext cx="74436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69083" y="236149"/>
            <a:ext cx="107923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论文采集和推送规则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69082" y="1019646"/>
            <a:ext cx="48145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/>
              <a:t>平台</a:t>
            </a:r>
            <a:r>
              <a:rPr lang="zh-CN" altLang="zh-CN" sz="2000" dirty="0"/>
              <a:t>采集</a:t>
            </a:r>
            <a:r>
              <a:rPr lang="en-US" altLang="zh-CN" sz="2000" dirty="0"/>
              <a:t> </a:t>
            </a:r>
            <a:r>
              <a:rPr lang="zh-CN" altLang="zh-CN" sz="2000" dirty="0"/>
              <a:t>作者署名中国人民大学的</a:t>
            </a:r>
            <a:r>
              <a:rPr lang="en-US" altLang="zh-CN" sz="2000" dirty="0"/>
              <a:t>2020</a:t>
            </a:r>
            <a:r>
              <a:rPr lang="zh-CN" altLang="zh-CN" sz="2000" dirty="0"/>
              <a:t>年以后发表的期刊论文、会议论文和报纸文章，其他类型论文不推送，将被系统自动屏蔽</a:t>
            </a:r>
            <a:r>
              <a:rPr lang="zh-CN" altLang="en-US" sz="2000" dirty="0"/>
              <a:t>；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 marL="457200" indent="-457200">
              <a:lnSpc>
                <a:spcPct val="150000"/>
              </a:lnSpc>
              <a:buFontTx/>
              <a:buAutoNum type="arabicPeriod" startAt="2"/>
            </a:pPr>
            <a:r>
              <a:rPr lang="zh-CN" altLang="en-US" sz="2000" dirty="0"/>
              <a:t>论文由排名靠前的我校教师作者</a:t>
            </a:r>
            <a:r>
              <a:rPr lang="zh-CN" altLang="en-US" sz="2000"/>
              <a:t>完成认领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 marL="457200" indent="-457200">
              <a:lnSpc>
                <a:spcPct val="150000"/>
              </a:lnSpc>
              <a:buFontTx/>
              <a:buAutoNum type="arabicPeriod" startAt="2"/>
            </a:pPr>
            <a:endParaRPr lang="en-US" altLang="zh-CN" sz="2000" dirty="0"/>
          </a:p>
          <a:p>
            <a:pPr marL="457200" indent="-457200">
              <a:lnSpc>
                <a:spcPct val="150000"/>
              </a:lnSpc>
              <a:buFontTx/>
              <a:buAutoNum type="arabicPeriod" startAt="2"/>
            </a:pPr>
            <a:r>
              <a:rPr lang="zh-CN" altLang="en-US" sz="2000" dirty="0"/>
              <a:t>文章没有被推送？可以确认下文章署名单位，是不是署名单位非我校，如果老师强制补录的话，也是会被审核不通过。</a:t>
            </a:r>
            <a:endParaRPr lang="en-US" altLang="zh-CN" sz="2000" dirty="0"/>
          </a:p>
        </p:txBody>
      </p:sp>
      <p:pic>
        <p:nvPicPr>
          <p:cNvPr id="11" name="图片 10"/>
          <p:cNvPicPr/>
          <p:nvPr/>
        </p:nvPicPr>
        <p:blipFill>
          <a:blip r:embed="rId2"/>
          <a:stretch>
            <a:fillRect/>
          </a:stretch>
        </p:blipFill>
        <p:spPr>
          <a:xfrm>
            <a:off x="6208453" y="1625881"/>
            <a:ext cx="5627147" cy="334831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82638" y="1205970"/>
            <a:ext cx="28278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首先判断</a:t>
            </a:r>
            <a:r>
              <a:rPr lang="en-US" altLang="en-US" sz="1600"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是否是您的论文</a:t>
            </a:r>
            <a:r>
              <a:rPr lang="en-US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？</a:t>
            </a:r>
            <a:endParaRPr lang="en-US" altLang="en-US" sz="1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如   </a:t>
            </a:r>
            <a:r>
              <a:rPr lang="en-US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是：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请选择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“下一步”</a:t>
            </a:r>
            <a:endParaRPr lang="en-US" altLang="en-US" sz="16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如不是</a:t>
            </a:r>
            <a:r>
              <a:rPr lang="en-US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请选择</a:t>
            </a:r>
            <a:r>
              <a:rPr lang="en-US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“不是我的”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被选为“不是我的”的论文，系统将不再给您推送</a:t>
            </a:r>
            <a:endParaRPr lang="en-US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1"/>
          <a:srcRect l="1801" r="1035"/>
          <a:stretch>
            <a:fillRect/>
          </a:stretch>
        </p:blipFill>
        <p:spPr>
          <a:xfrm>
            <a:off x="2796932" y="934599"/>
            <a:ext cx="8957109" cy="568435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1563885" y="193819"/>
            <a:ext cx="2809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论文采集和推送规则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252372" y="30144"/>
            <a:ext cx="11501670" cy="904455"/>
            <a:chOff x="338679" y="256070"/>
            <a:chExt cx="8180664" cy="904455"/>
          </a:xfrm>
        </p:grpSpPr>
        <p:sp>
          <p:nvSpPr>
            <p:cNvPr id="56" name="矩形 55"/>
            <p:cNvSpPr/>
            <p:nvPr/>
          </p:nvSpPr>
          <p:spPr>
            <a:xfrm>
              <a:off x="714371" y="419746"/>
              <a:ext cx="7615124" cy="588295"/>
            </a:xfrm>
            <a:prstGeom prst="rect">
              <a:avLst/>
            </a:prstGeom>
            <a:solidFill>
              <a:srgbClr val="AE0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îşľîḍe"/>
            <p:cNvSpPr/>
            <p:nvPr/>
          </p:nvSpPr>
          <p:spPr bwMode="auto">
            <a:xfrm>
              <a:off x="338679" y="256070"/>
              <a:ext cx="570815" cy="904455"/>
            </a:xfrm>
            <a:custGeom>
              <a:avLst/>
              <a:gdLst>
                <a:gd name="T0" fmla="*/ 1488 w 1488"/>
                <a:gd name="T1" fmla="*/ 498 h 1680"/>
                <a:gd name="T2" fmla="*/ 1413 w 1488"/>
                <a:gd name="T3" fmla="*/ 366 h 1680"/>
                <a:gd name="T4" fmla="*/ 820 w 1488"/>
                <a:gd name="T5" fmla="*/ 24 h 1680"/>
                <a:gd name="T6" fmla="*/ 669 w 1488"/>
                <a:gd name="T7" fmla="*/ 24 h 1680"/>
                <a:gd name="T8" fmla="*/ 76 w 1488"/>
                <a:gd name="T9" fmla="*/ 366 h 1680"/>
                <a:gd name="T10" fmla="*/ 0 w 1488"/>
                <a:gd name="T11" fmla="*/ 498 h 1680"/>
                <a:gd name="T12" fmla="*/ 0 w 1488"/>
                <a:gd name="T13" fmla="*/ 1182 h 1680"/>
                <a:gd name="T14" fmla="*/ 76 w 1488"/>
                <a:gd name="T15" fmla="*/ 1314 h 1680"/>
                <a:gd name="T16" fmla="*/ 669 w 1488"/>
                <a:gd name="T17" fmla="*/ 1656 h 1680"/>
                <a:gd name="T18" fmla="*/ 820 w 1488"/>
                <a:gd name="T19" fmla="*/ 1656 h 1680"/>
                <a:gd name="T20" fmla="*/ 1413 w 1488"/>
                <a:gd name="T21" fmla="*/ 1314 h 1680"/>
                <a:gd name="T22" fmla="*/ 1488 w 1488"/>
                <a:gd name="T23" fmla="*/ 1182 h 1680"/>
                <a:gd name="T24" fmla="*/ 1488 w 1488"/>
                <a:gd name="T25" fmla="*/ 498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8" h="1680">
                  <a:moveTo>
                    <a:pt x="1488" y="498"/>
                  </a:moveTo>
                  <a:cubicBezTo>
                    <a:pt x="1488" y="450"/>
                    <a:pt x="1454" y="390"/>
                    <a:pt x="1413" y="366"/>
                  </a:cubicBezTo>
                  <a:cubicBezTo>
                    <a:pt x="820" y="24"/>
                    <a:pt x="820" y="24"/>
                    <a:pt x="820" y="24"/>
                  </a:cubicBezTo>
                  <a:cubicBezTo>
                    <a:pt x="779" y="0"/>
                    <a:pt x="710" y="0"/>
                    <a:pt x="669" y="24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35" y="390"/>
                    <a:pt x="0" y="450"/>
                    <a:pt x="0" y="498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231"/>
                    <a:pt x="35" y="1289"/>
                    <a:pt x="76" y="1314"/>
                  </a:cubicBezTo>
                  <a:cubicBezTo>
                    <a:pt x="669" y="1656"/>
                    <a:pt x="669" y="1656"/>
                    <a:pt x="669" y="1656"/>
                  </a:cubicBezTo>
                  <a:cubicBezTo>
                    <a:pt x="710" y="1680"/>
                    <a:pt x="779" y="1680"/>
                    <a:pt x="820" y="1656"/>
                  </a:cubicBezTo>
                  <a:cubicBezTo>
                    <a:pt x="1413" y="1314"/>
                    <a:pt x="1413" y="1314"/>
                    <a:pt x="1413" y="1314"/>
                  </a:cubicBezTo>
                  <a:cubicBezTo>
                    <a:pt x="1454" y="1289"/>
                    <a:pt x="1488" y="1231"/>
                    <a:pt x="1488" y="1182"/>
                  </a:cubicBezTo>
                  <a:lnTo>
                    <a:pt x="1488" y="49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AE0C2A"/>
              </a:solidFill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altLang="zh-CN" sz="3600" dirty="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075695" y="419746"/>
              <a:ext cx="74436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969083" y="236149"/>
            <a:ext cx="107923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认领论文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2"/>
          <a:srcRect l="991" r="2756"/>
          <a:stretch>
            <a:fillRect/>
          </a:stretch>
        </p:blipFill>
        <p:spPr>
          <a:xfrm>
            <a:off x="3141188" y="1234559"/>
            <a:ext cx="9050812" cy="562344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1" name="矩形 60"/>
          <p:cNvSpPr/>
          <p:nvPr/>
        </p:nvSpPr>
        <p:spPr>
          <a:xfrm>
            <a:off x="77988" y="3776778"/>
            <a:ext cx="271894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500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en-US" altLang="zh-CN" sz="1500" dirty="0"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</a:rPr>
              <a:t>查看论文基本</a:t>
            </a:r>
            <a:r>
              <a:rPr lang="en-US" altLang="en-US" sz="1500" dirty="0">
                <a:latin typeface="微软雅黑" panose="020B0503020204020204" charset="-122"/>
                <a:ea typeface="微软雅黑" panose="020B0503020204020204" charset="-122"/>
              </a:rPr>
              <a:t>信息</a:t>
            </a:r>
            <a:endParaRPr lang="en-US" altLang="en-US" sz="15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en-US" sz="1500" dirty="0">
                <a:latin typeface="微软雅黑" panose="020B0503020204020204" charset="-122"/>
                <a:ea typeface="微软雅黑" panose="020B0503020204020204" charset="-122"/>
              </a:rPr>
              <a:t>2.补充</a:t>
            </a: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</a:rPr>
              <a:t>论文</a:t>
            </a:r>
            <a:r>
              <a:rPr lang="en-US" altLang="en-US" sz="1500" dirty="0">
                <a:latin typeface="微软雅黑" panose="020B0503020204020204" charset="-122"/>
                <a:ea typeface="微软雅黑" panose="020B0503020204020204" charset="-122"/>
              </a:rPr>
              <a:t>信息</a:t>
            </a:r>
            <a:endParaRPr lang="en-US" altLang="en-US" sz="15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en-US" sz="1500" dirty="0">
                <a:latin typeface="微软雅黑" panose="020B0503020204020204" charset="-122"/>
                <a:ea typeface="微软雅黑" panose="020B0503020204020204" charset="-122"/>
              </a:rPr>
              <a:t>3.确认</a:t>
            </a: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</a:rPr>
              <a:t>成员，可选择</a:t>
            </a:r>
            <a:r>
              <a:rPr lang="en-US" altLang="zh-CN" sz="15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操作</a:t>
            </a:r>
            <a:r>
              <a:rPr lang="en-US" altLang="zh-CN" sz="15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endParaRPr lang="en-US" altLang="zh-CN" sz="15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5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</a:rPr>
              <a:t>链接进入补充或修改</a:t>
            </a:r>
            <a:r>
              <a:rPr lang="en-US" altLang="en-US" sz="1500" dirty="0">
                <a:latin typeface="微软雅黑" panose="020B0503020204020204" charset="-122"/>
                <a:ea typeface="微软雅黑" panose="020B0503020204020204" charset="-122"/>
              </a:rPr>
              <a:t>成员</a:t>
            </a:r>
            <a:endParaRPr lang="en-US" altLang="en-US" sz="15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en-US" sz="1500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en-US" altLang="zh-CN" sz="1500" dirty="0"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</a:rPr>
              <a:t>选择</a:t>
            </a:r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“保存”</a:t>
            </a: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</a:rPr>
              <a:t>为暂存，选择</a:t>
            </a:r>
            <a:endParaRPr lang="en-US" altLang="zh-CN" sz="15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5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“认领”</a:t>
            </a: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</a:rPr>
              <a:t>即可完成论文登记</a:t>
            </a:r>
            <a:endParaRPr lang="en-US" altLang="en-US" sz="15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 rot="10596062">
            <a:off x="8172397" y="-436029"/>
            <a:ext cx="2507314" cy="28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252372" y="30144"/>
            <a:ext cx="11501670" cy="904455"/>
            <a:chOff x="338679" y="256070"/>
            <a:chExt cx="8180664" cy="904455"/>
          </a:xfrm>
        </p:grpSpPr>
        <p:sp>
          <p:nvSpPr>
            <p:cNvPr id="16" name="矩形 15"/>
            <p:cNvSpPr/>
            <p:nvPr/>
          </p:nvSpPr>
          <p:spPr>
            <a:xfrm>
              <a:off x="714371" y="419746"/>
              <a:ext cx="7615124" cy="588295"/>
            </a:xfrm>
            <a:prstGeom prst="rect">
              <a:avLst/>
            </a:prstGeom>
            <a:solidFill>
              <a:srgbClr val="AE0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îşľîḍe"/>
            <p:cNvSpPr/>
            <p:nvPr/>
          </p:nvSpPr>
          <p:spPr bwMode="auto">
            <a:xfrm>
              <a:off x="338679" y="256070"/>
              <a:ext cx="570815" cy="904455"/>
            </a:xfrm>
            <a:custGeom>
              <a:avLst/>
              <a:gdLst>
                <a:gd name="T0" fmla="*/ 1488 w 1488"/>
                <a:gd name="T1" fmla="*/ 498 h 1680"/>
                <a:gd name="T2" fmla="*/ 1413 w 1488"/>
                <a:gd name="T3" fmla="*/ 366 h 1680"/>
                <a:gd name="T4" fmla="*/ 820 w 1488"/>
                <a:gd name="T5" fmla="*/ 24 h 1680"/>
                <a:gd name="T6" fmla="*/ 669 w 1488"/>
                <a:gd name="T7" fmla="*/ 24 h 1680"/>
                <a:gd name="T8" fmla="*/ 76 w 1488"/>
                <a:gd name="T9" fmla="*/ 366 h 1680"/>
                <a:gd name="T10" fmla="*/ 0 w 1488"/>
                <a:gd name="T11" fmla="*/ 498 h 1680"/>
                <a:gd name="T12" fmla="*/ 0 w 1488"/>
                <a:gd name="T13" fmla="*/ 1182 h 1680"/>
                <a:gd name="T14" fmla="*/ 76 w 1488"/>
                <a:gd name="T15" fmla="*/ 1314 h 1680"/>
                <a:gd name="T16" fmla="*/ 669 w 1488"/>
                <a:gd name="T17" fmla="*/ 1656 h 1680"/>
                <a:gd name="T18" fmla="*/ 820 w 1488"/>
                <a:gd name="T19" fmla="*/ 1656 h 1680"/>
                <a:gd name="T20" fmla="*/ 1413 w 1488"/>
                <a:gd name="T21" fmla="*/ 1314 h 1680"/>
                <a:gd name="T22" fmla="*/ 1488 w 1488"/>
                <a:gd name="T23" fmla="*/ 1182 h 1680"/>
                <a:gd name="T24" fmla="*/ 1488 w 1488"/>
                <a:gd name="T25" fmla="*/ 498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8" h="1680">
                  <a:moveTo>
                    <a:pt x="1488" y="498"/>
                  </a:moveTo>
                  <a:cubicBezTo>
                    <a:pt x="1488" y="450"/>
                    <a:pt x="1454" y="390"/>
                    <a:pt x="1413" y="366"/>
                  </a:cubicBezTo>
                  <a:cubicBezTo>
                    <a:pt x="820" y="24"/>
                    <a:pt x="820" y="24"/>
                    <a:pt x="820" y="24"/>
                  </a:cubicBezTo>
                  <a:cubicBezTo>
                    <a:pt x="779" y="0"/>
                    <a:pt x="710" y="0"/>
                    <a:pt x="669" y="24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35" y="390"/>
                    <a:pt x="0" y="450"/>
                    <a:pt x="0" y="498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231"/>
                    <a:pt x="35" y="1289"/>
                    <a:pt x="76" y="1314"/>
                  </a:cubicBezTo>
                  <a:cubicBezTo>
                    <a:pt x="669" y="1656"/>
                    <a:pt x="669" y="1656"/>
                    <a:pt x="669" y="1656"/>
                  </a:cubicBezTo>
                  <a:cubicBezTo>
                    <a:pt x="710" y="1680"/>
                    <a:pt x="779" y="1680"/>
                    <a:pt x="820" y="1656"/>
                  </a:cubicBezTo>
                  <a:cubicBezTo>
                    <a:pt x="1413" y="1314"/>
                    <a:pt x="1413" y="1314"/>
                    <a:pt x="1413" y="1314"/>
                  </a:cubicBezTo>
                  <a:cubicBezTo>
                    <a:pt x="1454" y="1289"/>
                    <a:pt x="1488" y="1231"/>
                    <a:pt x="1488" y="1182"/>
                  </a:cubicBezTo>
                  <a:lnTo>
                    <a:pt x="1488" y="49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AE0C2A"/>
              </a:solidFill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altLang="zh-CN" sz="3600" dirty="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75695" y="419746"/>
              <a:ext cx="74436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69083" y="236149"/>
            <a:ext cx="107923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补录论文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7143" y="908096"/>
            <a:ext cx="105334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推荐大家首选论文认领功能，</a:t>
            </a:r>
            <a:r>
              <a:rPr lang="zh-CN" altLang="zh-CN" sz="2000" dirty="0">
                <a:latin typeface="+mn-ea"/>
              </a:rPr>
              <a:t>补录论文功能仅用于添加不在认领范围的已见刊的论文，未发表论文不需要录入系统。</a:t>
            </a:r>
            <a:endParaRPr lang="en-US" altLang="zh-CN" sz="2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+mn-ea"/>
              </a:rPr>
              <a:t>操作步骤：论文认领</a:t>
            </a:r>
            <a:r>
              <a:rPr lang="en-US" altLang="zh-CN" sz="2000" dirty="0">
                <a:latin typeface="+mn-ea"/>
              </a:rPr>
              <a:t> &gt;&gt; </a:t>
            </a:r>
            <a:r>
              <a:rPr lang="zh-CN" altLang="en-US" sz="2000" dirty="0">
                <a:latin typeface="+mn-ea"/>
              </a:rPr>
              <a:t>补录论文</a:t>
            </a:r>
            <a:r>
              <a:rPr lang="en-US" altLang="zh-CN" sz="2000" dirty="0">
                <a:latin typeface="+mn-ea"/>
              </a:rPr>
              <a:t> &gt;&gt; </a:t>
            </a:r>
            <a:r>
              <a:rPr lang="zh-CN" altLang="en-US" sz="2000" dirty="0">
                <a:latin typeface="+mn-ea"/>
              </a:rPr>
              <a:t>查询 </a:t>
            </a:r>
            <a:r>
              <a:rPr lang="en-US" altLang="zh-CN" sz="2000" dirty="0">
                <a:latin typeface="+mn-ea"/>
              </a:rPr>
              <a:t>&gt;&gt; </a:t>
            </a:r>
            <a:r>
              <a:rPr lang="zh-CN" altLang="en-US" sz="2000" dirty="0">
                <a:latin typeface="+mn-ea"/>
              </a:rPr>
              <a:t>去补录 </a:t>
            </a:r>
            <a:r>
              <a:rPr lang="en-US" altLang="zh-CN" sz="2000" dirty="0">
                <a:latin typeface="+mn-ea"/>
              </a:rPr>
              <a:t>&gt;&gt;</a:t>
            </a:r>
            <a:r>
              <a:rPr lang="zh-CN" altLang="en-US" sz="2000" dirty="0">
                <a:latin typeface="+mn-ea"/>
              </a:rPr>
              <a:t>填写信息 </a:t>
            </a:r>
            <a:r>
              <a:rPr lang="en-US" altLang="zh-CN" sz="2000" dirty="0">
                <a:latin typeface="+mn-ea"/>
              </a:rPr>
              <a:t>&gt;&gt; </a:t>
            </a:r>
            <a:r>
              <a:rPr lang="zh-CN" altLang="en-US" sz="2000" dirty="0">
                <a:latin typeface="+mn-ea"/>
              </a:rPr>
              <a:t>保存 </a:t>
            </a:r>
            <a:endParaRPr lang="en-US" altLang="zh-CN" sz="2000" dirty="0">
              <a:latin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7384"/>
            <a:ext cx="12178746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09" y="1008041"/>
            <a:ext cx="1141095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821238" y="3439236"/>
            <a:ext cx="8884692" cy="132383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zh-CN" altLang="en-US" sz="2000" dirty="0">
                <a:solidFill>
                  <a:srgbClr val="FF0000"/>
                </a:solidFill>
                <a:latin typeface="+mn-ea"/>
                <a:sym typeface="+mn-ea"/>
              </a:rPr>
              <a:t>可输入论文名称、类型、发表时间、数据源对该篇文章做针对性采集，</a:t>
            </a:r>
            <a:endParaRPr lang="en-US" altLang="zh-CN" sz="2000" dirty="0">
              <a:solidFill>
                <a:srgbClr val="FF0000"/>
              </a:solidFill>
              <a:latin typeface="+mn-ea"/>
              <a:sym typeface="+mn-ea"/>
            </a:endParaRPr>
          </a:p>
          <a:p>
            <a:pPr algn="ctr" defTabSz="914400">
              <a:defRPr/>
            </a:pPr>
            <a:endParaRPr lang="en-US" altLang="zh-CN" sz="2000" dirty="0">
              <a:solidFill>
                <a:srgbClr val="FF0000"/>
              </a:solidFill>
              <a:latin typeface="+mn-ea"/>
              <a:sym typeface="+mn-ea"/>
            </a:endParaRPr>
          </a:p>
          <a:p>
            <a:pPr algn="ctr" defTabSz="914400">
              <a:defRPr/>
            </a:pPr>
            <a:r>
              <a:rPr lang="zh-CN" altLang="en-US" sz="2000" dirty="0">
                <a:solidFill>
                  <a:srgbClr val="FF0000"/>
                </a:solidFill>
                <a:latin typeface="+mn-ea"/>
                <a:sym typeface="+mn-ea"/>
              </a:rPr>
              <a:t>如果来源网站暂时查询不到文章发表记录，可通过“去补录”来手动录入论文。</a:t>
            </a:r>
            <a:endParaRPr lang="zh-CN" altLang="en-US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76" y="1100983"/>
            <a:ext cx="11410950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9" y="1090786"/>
            <a:ext cx="10469106" cy="567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矩形 20"/>
          <p:cNvSpPr/>
          <p:nvPr/>
        </p:nvSpPr>
        <p:spPr>
          <a:xfrm>
            <a:off x="1826894" y="2928197"/>
            <a:ext cx="8613913" cy="1590794"/>
          </a:xfrm>
          <a:prstGeom prst="rect">
            <a:avLst/>
          </a:prstGeom>
          <a:solidFill>
            <a:srgbClr val="9E1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与认领规则相同，由</a:t>
            </a:r>
            <a:r>
              <a:rPr lang="zh-CN" altLang="en-US" sz="2400" b="1" dirty="0"/>
              <a:t>排名靠前的我校教师作者补录论文。</a:t>
            </a:r>
            <a:endParaRPr lang="en-US" altLang="zh-CN" sz="2400" b="1" dirty="0"/>
          </a:p>
          <a:p>
            <a:pPr algn="ctr"/>
            <a:endParaRPr lang="en-US" altLang="zh-CN" sz="2400" b="1" dirty="0"/>
          </a:p>
          <a:p>
            <a:pPr algn="ctr"/>
            <a:r>
              <a:rPr lang="zh-CN" altLang="en-US" sz="2400" b="1" dirty="0"/>
              <a:t>完成补录后其他参与作者可在系统中查看论文信息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6"/>
          <a:stretch>
            <a:fillRect/>
          </a:stretch>
        </p:blipFill>
        <p:spPr bwMode="auto">
          <a:xfrm>
            <a:off x="1514286" y="1712832"/>
            <a:ext cx="9153715" cy="488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>
            <a:off x="1501406" y="2140059"/>
            <a:ext cx="4179176" cy="481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 descr="part素材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479" y="947299"/>
            <a:ext cx="489832" cy="1714274"/>
          </a:xfrm>
          <a:prstGeom prst="rect">
            <a:avLst/>
          </a:prstGeom>
        </p:spPr>
      </p:pic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1875686" y="2480141"/>
            <a:ext cx="8675578" cy="1893930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zh-CN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32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4400" b="0" dirty="0">
                <a:solidFill>
                  <a:srgbClr val="AE0C2A"/>
                </a:solidFill>
                <a:latin typeface="方正小标宋简体" panose="00000600000000000000" pitchFamily="2" charset="-122"/>
                <a:ea typeface="方正小标宋简体" panose="00000600000000000000" pitchFamily="2" charset="-122"/>
              </a:rPr>
              <a:t>业务系统间数据交互</a:t>
            </a:r>
            <a:endParaRPr lang="zh-CN" altLang="en-US" sz="4400" b="0" dirty="0">
              <a:solidFill>
                <a:srgbClr val="AE0C2A"/>
              </a:solidFill>
              <a:latin typeface="方正小标宋简体" panose="00000600000000000000" pitchFamily="2" charset="-122"/>
              <a:ea typeface="方正小标宋简体" panose="00000600000000000000" pitchFamily="2" charset="-122"/>
            </a:endParaRPr>
          </a:p>
        </p:txBody>
      </p:sp>
      <p:sp>
        <p:nvSpPr>
          <p:cNvPr id="14" name="TextBox 12"/>
          <p:cNvSpPr txBox="1"/>
          <p:nvPr/>
        </p:nvSpPr>
        <p:spPr>
          <a:xfrm>
            <a:off x="2177599" y="1517989"/>
            <a:ext cx="3327556" cy="721072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zh-CN" altLang="en-US" sz="4000" b="1" i="1" spc="454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第三部分</a:t>
            </a:r>
            <a:endParaRPr lang="zh-CN" altLang="en-US" sz="4000" b="1" i="1" spc="454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315159" y="924423"/>
            <a:ext cx="6375830" cy="5312872"/>
            <a:chOff x="1791159" y="924423"/>
            <a:chExt cx="6375830" cy="5312872"/>
          </a:xfrm>
        </p:grpSpPr>
        <p:grpSp>
          <p:nvGrpSpPr>
            <p:cNvPr id="24" name="组合 23"/>
            <p:cNvGrpSpPr/>
            <p:nvPr/>
          </p:nvGrpSpPr>
          <p:grpSpPr>
            <a:xfrm>
              <a:off x="6038500" y="924423"/>
              <a:ext cx="2128489" cy="1887866"/>
              <a:chOff x="7333195" y="655868"/>
              <a:chExt cx="2128489" cy="1887866"/>
            </a:xfrm>
          </p:grpSpPr>
          <p:cxnSp>
            <p:nvCxnSpPr>
              <p:cNvPr id="29" name="直接连接符 28"/>
              <p:cNvCxnSpPr/>
              <p:nvPr/>
            </p:nvCxnSpPr>
            <p:spPr>
              <a:xfrm flipV="1">
                <a:off x="7333195" y="1377942"/>
                <a:ext cx="1506434" cy="1165792"/>
              </a:xfrm>
              <a:prstGeom prst="line">
                <a:avLst/>
              </a:prstGeom>
              <a:ln>
                <a:solidFill>
                  <a:srgbClr val="7F6531"/>
                </a:solidFill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V="1">
                <a:off x="8112434" y="655868"/>
                <a:ext cx="1287357" cy="942875"/>
              </a:xfrm>
              <a:prstGeom prst="line">
                <a:avLst/>
              </a:prstGeom>
              <a:ln w="28575">
                <a:gradFill>
                  <a:gsLst>
                    <a:gs pos="100000">
                      <a:srgbClr val="D0B786">
                        <a:alpha val="40000"/>
                      </a:srgbClr>
                    </a:gs>
                    <a:gs pos="0">
                      <a:srgbClr val="8A6E36"/>
                    </a:gs>
                  </a:gsLst>
                  <a:lin ang="5400000" scaled="1"/>
                </a:gra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V="1">
                <a:off x="7894141" y="1155025"/>
                <a:ext cx="1567543" cy="1165792"/>
              </a:xfrm>
              <a:prstGeom prst="line">
                <a:avLst/>
              </a:prstGeom>
              <a:ln>
                <a:gradFill>
                  <a:gsLst>
                    <a:gs pos="100000">
                      <a:srgbClr val="D0B786">
                        <a:alpha val="0"/>
                      </a:srgbClr>
                    </a:gs>
                    <a:gs pos="0">
                      <a:srgbClr val="8A6E36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24"/>
            <p:cNvGrpSpPr/>
            <p:nvPr/>
          </p:nvGrpSpPr>
          <p:grpSpPr>
            <a:xfrm>
              <a:off x="1791159" y="4349429"/>
              <a:ext cx="2128489" cy="1887866"/>
              <a:chOff x="1791159" y="4349429"/>
              <a:chExt cx="2128489" cy="1887866"/>
            </a:xfrm>
          </p:grpSpPr>
          <p:cxnSp>
            <p:nvCxnSpPr>
              <p:cNvPr id="26" name="直接连接符 25"/>
              <p:cNvCxnSpPr/>
              <p:nvPr/>
            </p:nvCxnSpPr>
            <p:spPr>
              <a:xfrm flipV="1">
                <a:off x="1791159" y="5071503"/>
                <a:ext cx="1506434" cy="1165792"/>
              </a:xfrm>
              <a:prstGeom prst="line">
                <a:avLst/>
              </a:prstGeom>
              <a:ln>
                <a:solidFill>
                  <a:srgbClr val="7F6531"/>
                </a:solidFill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V="1">
                <a:off x="2570398" y="4349429"/>
                <a:ext cx="1287357" cy="942875"/>
              </a:xfrm>
              <a:prstGeom prst="line">
                <a:avLst/>
              </a:prstGeom>
              <a:ln w="28575">
                <a:gradFill>
                  <a:gsLst>
                    <a:gs pos="100000">
                      <a:srgbClr val="D0B786">
                        <a:alpha val="40000"/>
                      </a:srgbClr>
                    </a:gs>
                    <a:gs pos="0">
                      <a:srgbClr val="8A6E36"/>
                    </a:gs>
                  </a:gsLst>
                  <a:lin ang="5400000" scaled="1"/>
                </a:gra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V="1">
                <a:off x="2352105" y="4848586"/>
                <a:ext cx="1567543" cy="1165792"/>
              </a:xfrm>
              <a:prstGeom prst="line">
                <a:avLst/>
              </a:prstGeom>
              <a:ln>
                <a:gradFill>
                  <a:gsLst>
                    <a:gs pos="100000">
                      <a:srgbClr val="D0B786">
                        <a:alpha val="0"/>
                      </a:srgbClr>
                    </a:gs>
                    <a:gs pos="0">
                      <a:srgbClr val="8A6E36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 rot="10596062">
            <a:off x="8172397" y="-436029"/>
            <a:ext cx="2507314" cy="28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252372" y="30144"/>
            <a:ext cx="11501670" cy="904455"/>
            <a:chOff x="338679" y="256070"/>
            <a:chExt cx="8180664" cy="904455"/>
          </a:xfrm>
        </p:grpSpPr>
        <p:sp>
          <p:nvSpPr>
            <p:cNvPr id="16" name="矩形 15"/>
            <p:cNvSpPr/>
            <p:nvPr/>
          </p:nvSpPr>
          <p:spPr>
            <a:xfrm>
              <a:off x="714371" y="419746"/>
              <a:ext cx="7615124" cy="588295"/>
            </a:xfrm>
            <a:prstGeom prst="rect">
              <a:avLst/>
            </a:prstGeom>
            <a:solidFill>
              <a:srgbClr val="AE0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îşľîḍe"/>
            <p:cNvSpPr/>
            <p:nvPr/>
          </p:nvSpPr>
          <p:spPr bwMode="auto">
            <a:xfrm>
              <a:off x="338679" y="256070"/>
              <a:ext cx="570815" cy="904455"/>
            </a:xfrm>
            <a:custGeom>
              <a:avLst/>
              <a:gdLst>
                <a:gd name="T0" fmla="*/ 1488 w 1488"/>
                <a:gd name="T1" fmla="*/ 498 h 1680"/>
                <a:gd name="T2" fmla="*/ 1413 w 1488"/>
                <a:gd name="T3" fmla="*/ 366 h 1680"/>
                <a:gd name="T4" fmla="*/ 820 w 1488"/>
                <a:gd name="T5" fmla="*/ 24 h 1680"/>
                <a:gd name="T6" fmla="*/ 669 w 1488"/>
                <a:gd name="T7" fmla="*/ 24 h 1680"/>
                <a:gd name="T8" fmla="*/ 76 w 1488"/>
                <a:gd name="T9" fmla="*/ 366 h 1680"/>
                <a:gd name="T10" fmla="*/ 0 w 1488"/>
                <a:gd name="T11" fmla="*/ 498 h 1680"/>
                <a:gd name="T12" fmla="*/ 0 w 1488"/>
                <a:gd name="T13" fmla="*/ 1182 h 1680"/>
                <a:gd name="T14" fmla="*/ 76 w 1488"/>
                <a:gd name="T15" fmla="*/ 1314 h 1680"/>
                <a:gd name="T16" fmla="*/ 669 w 1488"/>
                <a:gd name="T17" fmla="*/ 1656 h 1680"/>
                <a:gd name="T18" fmla="*/ 820 w 1488"/>
                <a:gd name="T19" fmla="*/ 1656 h 1680"/>
                <a:gd name="T20" fmla="*/ 1413 w 1488"/>
                <a:gd name="T21" fmla="*/ 1314 h 1680"/>
                <a:gd name="T22" fmla="*/ 1488 w 1488"/>
                <a:gd name="T23" fmla="*/ 1182 h 1680"/>
                <a:gd name="T24" fmla="*/ 1488 w 1488"/>
                <a:gd name="T25" fmla="*/ 498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8" h="1680">
                  <a:moveTo>
                    <a:pt x="1488" y="498"/>
                  </a:moveTo>
                  <a:cubicBezTo>
                    <a:pt x="1488" y="450"/>
                    <a:pt x="1454" y="390"/>
                    <a:pt x="1413" y="366"/>
                  </a:cubicBezTo>
                  <a:cubicBezTo>
                    <a:pt x="820" y="24"/>
                    <a:pt x="820" y="24"/>
                    <a:pt x="820" y="24"/>
                  </a:cubicBezTo>
                  <a:cubicBezTo>
                    <a:pt x="779" y="0"/>
                    <a:pt x="710" y="0"/>
                    <a:pt x="669" y="24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35" y="390"/>
                    <a:pt x="0" y="450"/>
                    <a:pt x="0" y="498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231"/>
                    <a:pt x="35" y="1289"/>
                    <a:pt x="76" y="1314"/>
                  </a:cubicBezTo>
                  <a:cubicBezTo>
                    <a:pt x="669" y="1656"/>
                    <a:pt x="669" y="1656"/>
                    <a:pt x="669" y="1656"/>
                  </a:cubicBezTo>
                  <a:cubicBezTo>
                    <a:pt x="710" y="1680"/>
                    <a:pt x="779" y="1680"/>
                    <a:pt x="820" y="1656"/>
                  </a:cubicBezTo>
                  <a:cubicBezTo>
                    <a:pt x="1413" y="1314"/>
                    <a:pt x="1413" y="1314"/>
                    <a:pt x="1413" y="1314"/>
                  </a:cubicBezTo>
                  <a:cubicBezTo>
                    <a:pt x="1454" y="1289"/>
                    <a:pt x="1488" y="1231"/>
                    <a:pt x="1488" y="1182"/>
                  </a:cubicBezTo>
                  <a:lnTo>
                    <a:pt x="1488" y="49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AE0C2A"/>
              </a:solidFill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altLang="zh-CN" sz="3600" dirty="0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75695" y="419746"/>
              <a:ext cx="74436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69083" y="236149"/>
            <a:ext cx="107923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业务系统间数据交互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688" y="2528910"/>
            <a:ext cx="3652941" cy="59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340" y="2502406"/>
            <a:ext cx="3246367" cy="64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82" y="3815603"/>
            <a:ext cx="33242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左右箭头 1"/>
          <p:cNvSpPr/>
          <p:nvPr/>
        </p:nvSpPr>
        <p:spPr>
          <a:xfrm>
            <a:off x="4875512" y="2676929"/>
            <a:ext cx="1284175" cy="295886"/>
          </a:xfrm>
          <a:prstGeom prst="left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左右箭头 33"/>
          <p:cNvSpPr/>
          <p:nvPr/>
        </p:nvSpPr>
        <p:spPr>
          <a:xfrm rot="5400000">
            <a:off x="7634587" y="3338261"/>
            <a:ext cx="675815" cy="254403"/>
          </a:xfrm>
          <a:prstGeom prst="left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618340" y="3140977"/>
            <a:ext cx="2955925" cy="2535345"/>
            <a:chOff x="8364950" y="1942928"/>
            <a:chExt cx="2955536" cy="2887911"/>
          </a:xfrm>
        </p:grpSpPr>
        <p:sp>
          <p:nvSpPr>
            <p:cNvPr id="38" name="折角形 37"/>
            <p:cNvSpPr/>
            <p:nvPr/>
          </p:nvSpPr>
          <p:spPr>
            <a:xfrm>
              <a:off x="8364950" y="2467633"/>
              <a:ext cx="2955536" cy="2363206"/>
            </a:xfrm>
            <a:prstGeom prst="foldedCorner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1.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认领、补录、修改、删除、审核论文成果</a:t>
              </a:r>
              <a:endPara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fontAlgn="auto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2.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论文认领平台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每隔</a:t>
              </a:r>
              <a:r>
                <a:rPr lang="en-US" altLang="zh-CN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5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分钟将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学校审核通过的论文向新版科研系统同步一次</a:t>
              </a:r>
              <a:endPara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 flipH="1">
              <a:off x="9982260" y="1942928"/>
              <a:ext cx="953" cy="521371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左右箭头 39"/>
          <p:cNvSpPr/>
          <p:nvPr/>
        </p:nvSpPr>
        <p:spPr>
          <a:xfrm rot="5400000">
            <a:off x="7659785" y="4592034"/>
            <a:ext cx="675815" cy="254403"/>
          </a:xfrm>
          <a:prstGeom prst="left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5334548" y="1140332"/>
            <a:ext cx="5270558" cy="1378425"/>
            <a:chOff x="9157323" y="-1646326"/>
            <a:chExt cx="5269864" cy="1570109"/>
          </a:xfrm>
        </p:grpSpPr>
        <p:sp>
          <p:nvSpPr>
            <p:cNvPr id="50" name="折角形 49"/>
            <p:cNvSpPr/>
            <p:nvPr/>
          </p:nvSpPr>
          <p:spPr>
            <a:xfrm>
              <a:off x="9157323" y="-1646326"/>
              <a:ext cx="5269864" cy="1048739"/>
            </a:xfrm>
            <a:prstGeom prst="foldedCorner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1.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修改（补充）项目基本信息、项目组成员等操作</a:t>
              </a:r>
              <a:endPara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fontAlgn="auto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2.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登记、修改、审核著作（获奖）等其他科研成果 </a:t>
              </a:r>
              <a:endPara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 flipH="1">
              <a:off x="11792255" y="-597588"/>
              <a:ext cx="953" cy="521371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矩形 45"/>
          <p:cNvSpPr/>
          <p:nvPr/>
        </p:nvSpPr>
        <p:spPr>
          <a:xfrm>
            <a:off x="6310382" y="5057142"/>
            <a:ext cx="3324225" cy="6191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900" b="1" dirty="0"/>
              <a:t>职称评聘系统</a:t>
            </a:r>
            <a:endParaRPr lang="zh-CN" altLang="en-US" sz="19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 rot="10596062">
            <a:off x="8172397" y="-436029"/>
            <a:ext cx="2507314" cy="28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252372" y="30144"/>
            <a:ext cx="11501670" cy="904455"/>
            <a:chOff x="338679" y="256070"/>
            <a:chExt cx="8180664" cy="904455"/>
          </a:xfrm>
        </p:grpSpPr>
        <p:sp>
          <p:nvSpPr>
            <p:cNvPr id="16" name="矩形 15"/>
            <p:cNvSpPr/>
            <p:nvPr/>
          </p:nvSpPr>
          <p:spPr>
            <a:xfrm>
              <a:off x="714371" y="419746"/>
              <a:ext cx="7615124" cy="588295"/>
            </a:xfrm>
            <a:prstGeom prst="rect">
              <a:avLst/>
            </a:prstGeom>
            <a:solidFill>
              <a:srgbClr val="AE0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îşľîḍe"/>
            <p:cNvSpPr/>
            <p:nvPr/>
          </p:nvSpPr>
          <p:spPr bwMode="auto">
            <a:xfrm>
              <a:off x="338679" y="256070"/>
              <a:ext cx="570815" cy="904455"/>
            </a:xfrm>
            <a:custGeom>
              <a:avLst/>
              <a:gdLst>
                <a:gd name="T0" fmla="*/ 1488 w 1488"/>
                <a:gd name="T1" fmla="*/ 498 h 1680"/>
                <a:gd name="T2" fmla="*/ 1413 w 1488"/>
                <a:gd name="T3" fmla="*/ 366 h 1680"/>
                <a:gd name="T4" fmla="*/ 820 w 1488"/>
                <a:gd name="T5" fmla="*/ 24 h 1680"/>
                <a:gd name="T6" fmla="*/ 669 w 1488"/>
                <a:gd name="T7" fmla="*/ 24 h 1680"/>
                <a:gd name="T8" fmla="*/ 76 w 1488"/>
                <a:gd name="T9" fmla="*/ 366 h 1680"/>
                <a:gd name="T10" fmla="*/ 0 w 1488"/>
                <a:gd name="T11" fmla="*/ 498 h 1680"/>
                <a:gd name="T12" fmla="*/ 0 w 1488"/>
                <a:gd name="T13" fmla="*/ 1182 h 1680"/>
                <a:gd name="T14" fmla="*/ 76 w 1488"/>
                <a:gd name="T15" fmla="*/ 1314 h 1680"/>
                <a:gd name="T16" fmla="*/ 669 w 1488"/>
                <a:gd name="T17" fmla="*/ 1656 h 1680"/>
                <a:gd name="T18" fmla="*/ 820 w 1488"/>
                <a:gd name="T19" fmla="*/ 1656 h 1680"/>
                <a:gd name="T20" fmla="*/ 1413 w 1488"/>
                <a:gd name="T21" fmla="*/ 1314 h 1680"/>
                <a:gd name="T22" fmla="*/ 1488 w 1488"/>
                <a:gd name="T23" fmla="*/ 1182 h 1680"/>
                <a:gd name="T24" fmla="*/ 1488 w 1488"/>
                <a:gd name="T25" fmla="*/ 498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8" h="1680">
                  <a:moveTo>
                    <a:pt x="1488" y="498"/>
                  </a:moveTo>
                  <a:cubicBezTo>
                    <a:pt x="1488" y="450"/>
                    <a:pt x="1454" y="390"/>
                    <a:pt x="1413" y="366"/>
                  </a:cubicBezTo>
                  <a:cubicBezTo>
                    <a:pt x="820" y="24"/>
                    <a:pt x="820" y="24"/>
                    <a:pt x="820" y="24"/>
                  </a:cubicBezTo>
                  <a:cubicBezTo>
                    <a:pt x="779" y="0"/>
                    <a:pt x="710" y="0"/>
                    <a:pt x="669" y="24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35" y="390"/>
                    <a:pt x="0" y="450"/>
                    <a:pt x="0" y="498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231"/>
                    <a:pt x="35" y="1289"/>
                    <a:pt x="76" y="1314"/>
                  </a:cubicBezTo>
                  <a:cubicBezTo>
                    <a:pt x="669" y="1656"/>
                    <a:pt x="669" y="1656"/>
                    <a:pt x="669" y="1656"/>
                  </a:cubicBezTo>
                  <a:cubicBezTo>
                    <a:pt x="710" y="1680"/>
                    <a:pt x="779" y="1680"/>
                    <a:pt x="820" y="1656"/>
                  </a:cubicBezTo>
                  <a:cubicBezTo>
                    <a:pt x="1413" y="1314"/>
                    <a:pt x="1413" y="1314"/>
                    <a:pt x="1413" y="1314"/>
                  </a:cubicBezTo>
                  <a:cubicBezTo>
                    <a:pt x="1454" y="1289"/>
                    <a:pt x="1488" y="1231"/>
                    <a:pt x="1488" y="1182"/>
                  </a:cubicBezTo>
                  <a:lnTo>
                    <a:pt x="1488" y="49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AE0C2A"/>
              </a:solidFill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altLang="zh-CN" sz="3600" dirty="0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75695" y="419746"/>
              <a:ext cx="74436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69083" y="236149"/>
            <a:ext cx="107923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科研系统数据交互时间节点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103298" y="943781"/>
          <a:ext cx="10061105" cy="5436051"/>
        </p:xfrm>
        <a:graphic>
          <a:graphicData uri="http://schemas.openxmlformats.org/drawingml/2006/table">
            <a:tbl>
              <a:tblPr firstRow="1" firstCol="1" bandRow="1"/>
              <a:tblGrid>
                <a:gridCol w="2712856"/>
                <a:gridCol w="7348249"/>
              </a:tblGrid>
              <a:tr h="655673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更新内容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更新时间节点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962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科研人员信息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每周日</a:t>
                      </a:r>
                      <a:r>
                        <a:rPr lang="en-US" sz="180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8</a:t>
                      </a:r>
                      <a:r>
                        <a:rPr lang="zh-CN" sz="180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：</a:t>
                      </a:r>
                      <a:r>
                        <a:rPr lang="en-US" sz="180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45</a:t>
                      </a:r>
                      <a:r>
                        <a:rPr lang="zh-CN" sz="180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科研系统开始更新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590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经费入账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手</a:t>
                      </a:r>
                      <a:r>
                        <a:rPr lang="zh-CN" altLang="zh-CN" sz="1800" kern="100" dirty="0">
                          <a:effectLst/>
                          <a:latin typeface="Calibri" panose="020F0502020204030204"/>
                          <a:ea typeface="+mn-ea"/>
                          <a:cs typeface="Times New Roman" panose="02020603050405020304"/>
                        </a:rPr>
                        <a:t>推送：随时</a:t>
                      </a:r>
                      <a:endParaRPr lang="zh-CN" altLang="zh-CN" sz="1800" kern="100" dirty="0">
                        <a:effectLst/>
                        <a:latin typeface="Calibri" panose="020F0502020204030204"/>
                        <a:ea typeface="+mn-ea"/>
                        <a:cs typeface="Times New Roman" panose="02020603050405020304"/>
                      </a:endParaRPr>
                    </a:p>
                    <a:p>
                      <a:pPr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1800" kern="100" dirty="0">
                          <a:effectLst/>
                          <a:latin typeface="Calibri" panose="020F0502020204030204"/>
                          <a:ea typeface="+mn-ea"/>
                          <a:cs typeface="Times New Roman" panose="02020603050405020304"/>
                        </a:rPr>
                        <a:t>自动推送：每天</a:t>
                      </a:r>
                      <a:r>
                        <a:rPr lang="en-US" altLang="zh-CN" sz="1800" kern="100" dirty="0">
                          <a:effectLst/>
                          <a:latin typeface="Calibri" panose="020F0502020204030204"/>
                          <a:ea typeface="+mn-ea"/>
                          <a:cs typeface="Times New Roman" panose="02020603050405020304"/>
                        </a:rPr>
                        <a:t>23</a:t>
                      </a:r>
                      <a:r>
                        <a:rPr lang="zh-CN" altLang="zh-CN" sz="1800" kern="100" dirty="0">
                          <a:effectLst/>
                          <a:latin typeface="Calibri" panose="020F0502020204030204"/>
                          <a:ea typeface="+mn-ea"/>
                          <a:cs typeface="Times New Roman" panose="02020603050405020304"/>
                        </a:rPr>
                        <a:t>：</a:t>
                      </a:r>
                      <a:r>
                        <a:rPr lang="en-US" altLang="zh-CN" sz="1800" kern="100" dirty="0">
                          <a:effectLst/>
                          <a:latin typeface="Calibri" panose="020F0502020204030204"/>
                          <a:ea typeface="+mn-ea"/>
                          <a:cs typeface="Times New Roman" panose="02020603050405020304"/>
                        </a:rPr>
                        <a:t>20</a:t>
                      </a:r>
                      <a:r>
                        <a:rPr lang="zh-CN" altLang="zh-CN" sz="1800" kern="100" dirty="0">
                          <a:effectLst/>
                          <a:latin typeface="Calibri" panose="020F0502020204030204"/>
                          <a:ea typeface="+mn-ea"/>
                          <a:cs typeface="Times New Roman" panose="02020603050405020304"/>
                        </a:rPr>
                        <a:t>开始科研系统</a:t>
                      </a:r>
                      <a:r>
                        <a:rPr lang="zh-CN" sz="180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动自动推送至财务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945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银行到款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每天</a:t>
                      </a:r>
                      <a:r>
                        <a:rPr lang="en-US" sz="180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12</a:t>
                      </a:r>
                      <a:r>
                        <a:rPr lang="zh-CN" sz="180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：</a:t>
                      </a:r>
                      <a:r>
                        <a:rPr lang="en-US" sz="180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19</a:t>
                      </a:r>
                      <a:r>
                        <a:rPr lang="zh-CN" sz="180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科研系统更新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012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经费报销</a:t>
                      </a:r>
                      <a:endParaRPr lang="zh-CN" sz="18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每天</a:t>
                      </a:r>
                      <a:r>
                        <a:rPr lang="en-US" sz="180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5</a:t>
                      </a:r>
                      <a:r>
                        <a:rPr lang="zh-CN" sz="180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：</a:t>
                      </a:r>
                      <a:r>
                        <a:rPr lang="en-US" sz="180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05</a:t>
                      </a:r>
                      <a:r>
                        <a:rPr lang="zh-CN" sz="180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科研系统更新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384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复印报刊资料转载记录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每天</a:t>
                      </a:r>
                      <a:r>
                        <a:rPr lang="en-US" sz="180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 0</a:t>
                      </a:r>
                      <a:r>
                        <a:rPr lang="zh-CN" sz="180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点 科研系统更新复即报刊资料转载情况。新华文摘、中国社会</a:t>
                      </a:r>
                      <a:r>
                        <a:rPr lang="en-US" altLang="zh-CN" sz="180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    </a:t>
                      </a:r>
                      <a:r>
                        <a:rPr lang="zh-CN" sz="180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科学文摘、人文社科文摘转载情况不能自动更新，仍需手动录入。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9485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学校通过的论文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论文认领平台会将学校通过的论文同步到科研系统提供查询，每隔</a:t>
                      </a:r>
                      <a:r>
                        <a:rPr lang="en-US" sz="180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5</a:t>
                      </a:r>
                      <a:r>
                        <a:rPr lang="zh-CN" sz="180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分钟同步一次。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 rot="10596062">
            <a:off x="8172397" y="-436029"/>
            <a:ext cx="2507314" cy="28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 rot="10800000">
            <a:off x="750276" y="15403"/>
            <a:ext cx="2552698" cy="6857999"/>
          </a:xfrm>
          <a:prstGeom prst="rect">
            <a:avLst/>
          </a:prstGeom>
          <a:solidFill>
            <a:srgbClr val="C00000">
              <a:alpha val="50196"/>
            </a:srgbClr>
          </a:solidFill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217733" y="739282"/>
            <a:ext cx="16177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ea typeface="黑体" panose="02010609060101010101" pitchFamily="49" charset="-122"/>
              </a:rPr>
              <a:t>目 </a:t>
            </a:r>
            <a:endParaRPr lang="en-US" altLang="zh-CN" sz="4400" b="1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pPr algn="ctr"/>
            <a:endParaRPr lang="en-US" altLang="zh-CN" sz="4400" b="1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pPr algn="ctr"/>
            <a:r>
              <a:rPr lang="zh-CN" altLang="en-US" sz="4400" b="1" dirty="0">
                <a:solidFill>
                  <a:schemeClr val="bg1"/>
                </a:solidFill>
                <a:ea typeface="黑体" panose="02010609060101010101" pitchFamily="49" charset="-122"/>
              </a:rPr>
              <a:t>录</a:t>
            </a:r>
            <a:endParaRPr lang="zh-CN" altLang="en-US" sz="4400" b="1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621796" y="1244520"/>
            <a:ext cx="663091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600" b="1" dirty="0">
                <a:solidFill>
                  <a:srgbClr val="AE0C2A"/>
                </a:solidFill>
                <a:latin typeface="方正小标宋简体" panose="00000600000000000000" pitchFamily="2" charset="-122"/>
                <a:ea typeface="方正小标宋简体" panose="00000600000000000000" pitchFamily="2" charset="-122"/>
              </a:rPr>
              <a:t>科研系统介绍</a:t>
            </a:r>
            <a:endParaRPr lang="en-US" altLang="zh-CN" sz="3600" b="1" dirty="0">
              <a:solidFill>
                <a:srgbClr val="AE0C2A"/>
              </a:solidFill>
              <a:latin typeface="方正小标宋简体" panose="00000600000000000000" pitchFamily="2" charset="-122"/>
              <a:ea typeface="方正小标宋简体" panose="00000600000000000000" pitchFamily="2" charset="-122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3600" b="1" dirty="0">
              <a:solidFill>
                <a:srgbClr val="AE0C2A"/>
              </a:solidFill>
              <a:latin typeface="方正小标宋简体" panose="00000600000000000000" pitchFamily="2" charset="-122"/>
              <a:ea typeface="方正小标宋简体" panose="00000600000000000000" pitchFamily="2" charset="-122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600" b="1" dirty="0">
                <a:solidFill>
                  <a:srgbClr val="AE0C2A"/>
                </a:solidFill>
                <a:latin typeface="方正小标宋简体" panose="00000600000000000000" pitchFamily="2" charset="-122"/>
                <a:ea typeface="方正小标宋简体" panose="00000600000000000000" pitchFamily="2" charset="-122"/>
              </a:rPr>
              <a:t>论文认领平台介绍</a:t>
            </a:r>
            <a:endParaRPr lang="en-US" altLang="zh-CN" sz="3600" b="1" dirty="0">
              <a:solidFill>
                <a:srgbClr val="AE0C2A"/>
              </a:solidFill>
              <a:latin typeface="方正小标宋简体" panose="00000600000000000000" pitchFamily="2" charset="-122"/>
              <a:ea typeface="方正小标宋简体" panose="00000600000000000000" pitchFamily="2" charset="-122"/>
            </a:endParaRPr>
          </a:p>
          <a:p>
            <a:endParaRPr lang="en-US" altLang="zh-CN" sz="3600" b="1" dirty="0">
              <a:solidFill>
                <a:srgbClr val="AE0C2A"/>
              </a:solidFill>
              <a:latin typeface="方正小标宋简体" panose="00000600000000000000" pitchFamily="2" charset="-122"/>
              <a:ea typeface="方正小标宋简体" panose="00000600000000000000" pitchFamily="2" charset="-122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600" b="1" dirty="0">
                <a:solidFill>
                  <a:srgbClr val="AE0C2A"/>
                </a:solidFill>
                <a:latin typeface="方正小标宋简体" panose="00000600000000000000" pitchFamily="2" charset="-122"/>
                <a:ea typeface="方正小标宋简体" panose="00000600000000000000" pitchFamily="2" charset="-122"/>
              </a:rPr>
              <a:t>业务系统间数据交互</a:t>
            </a:r>
            <a:endParaRPr lang="en-US" altLang="zh-CN" sz="3600" b="1" dirty="0">
              <a:solidFill>
                <a:srgbClr val="AE0C2A"/>
              </a:solidFill>
              <a:latin typeface="方正小标宋简体" panose="00000600000000000000" pitchFamily="2" charset="-122"/>
              <a:ea typeface="方正小标宋简体" panose="00000600000000000000" pitchFamily="2" charset="-122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3600" b="1" dirty="0">
              <a:solidFill>
                <a:srgbClr val="AE0C2A"/>
              </a:solidFill>
              <a:latin typeface="方正小标宋简体" panose="00000600000000000000" pitchFamily="2" charset="-122"/>
              <a:ea typeface="方正小标宋简体" panose="00000600000000000000" pitchFamily="2" charset="-122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600" b="1" dirty="0">
                <a:solidFill>
                  <a:srgbClr val="AE0C2A"/>
                </a:solidFill>
                <a:latin typeface="方正小标宋简体" panose="00000600000000000000" pitchFamily="2" charset="-122"/>
                <a:ea typeface="方正小标宋简体" panose="00000600000000000000" pitchFamily="2" charset="-122"/>
              </a:rPr>
              <a:t>常见答疑汇总</a:t>
            </a:r>
            <a:endParaRPr lang="en-US" altLang="zh-CN" sz="3600" b="1" dirty="0">
              <a:solidFill>
                <a:srgbClr val="AE0C2A"/>
              </a:solidFill>
              <a:latin typeface="方正小标宋简体" panose="00000600000000000000" pitchFamily="2" charset="-122"/>
              <a:ea typeface="方正小标宋简体" panose="000006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4"/>
          <a:stretch>
            <a:fillRect/>
          </a:stretch>
        </p:blipFill>
        <p:spPr>
          <a:xfrm>
            <a:off x="1524479" y="1639087"/>
            <a:ext cx="9143040" cy="4963730"/>
          </a:xfrm>
          <a:prstGeom prst="rect">
            <a:avLst/>
          </a:prstGeom>
        </p:spPr>
      </p:pic>
      <p:pic>
        <p:nvPicPr>
          <p:cNvPr id="8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>
            <a:off x="1501406" y="2140059"/>
            <a:ext cx="4179176" cy="481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 descr="part素材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479" y="947299"/>
            <a:ext cx="489832" cy="1714274"/>
          </a:xfrm>
          <a:prstGeom prst="rect">
            <a:avLst/>
          </a:prstGeom>
        </p:spPr>
      </p:pic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1688372" y="2571547"/>
            <a:ext cx="9143040" cy="1893930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zh-CN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32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4400" b="0" dirty="0">
                <a:solidFill>
                  <a:srgbClr val="AE0C2A"/>
                </a:solidFill>
                <a:latin typeface="方正小标宋简体" panose="00000600000000000000" pitchFamily="2" charset="-122"/>
                <a:ea typeface="方正小标宋简体" panose="00000600000000000000" pitchFamily="2" charset="-122"/>
              </a:rPr>
              <a:t>常见答疑汇总</a:t>
            </a:r>
            <a:endParaRPr lang="zh-CN" altLang="en-US" sz="4400" b="0" dirty="0">
              <a:solidFill>
                <a:srgbClr val="AE0C2A"/>
              </a:solidFill>
              <a:latin typeface="方正小标宋简体" panose="00000600000000000000" pitchFamily="2" charset="-122"/>
              <a:ea typeface="方正小标宋简体" panose="00000600000000000000" pitchFamily="2" charset="-122"/>
            </a:endParaRPr>
          </a:p>
        </p:txBody>
      </p:sp>
      <p:sp>
        <p:nvSpPr>
          <p:cNvPr id="14" name="TextBox 12"/>
          <p:cNvSpPr txBox="1"/>
          <p:nvPr/>
        </p:nvSpPr>
        <p:spPr>
          <a:xfrm>
            <a:off x="2177599" y="1517989"/>
            <a:ext cx="3327556" cy="721072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zh-CN" altLang="en-US" sz="4000" b="1" i="1" spc="454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第四部分</a:t>
            </a:r>
            <a:endParaRPr lang="zh-CN" altLang="en-US" sz="4000" b="1" i="1" spc="454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315159" y="924423"/>
            <a:ext cx="6375830" cy="5312872"/>
            <a:chOff x="1791159" y="924423"/>
            <a:chExt cx="6375830" cy="5312872"/>
          </a:xfrm>
        </p:grpSpPr>
        <p:grpSp>
          <p:nvGrpSpPr>
            <p:cNvPr id="22" name="组合 21"/>
            <p:cNvGrpSpPr/>
            <p:nvPr/>
          </p:nvGrpSpPr>
          <p:grpSpPr>
            <a:xfrm>
              <a:off x="6038500" y="924423"/>
              <a:ext cx="2128489" cy="1887866"/>
              <a:chOff x="7333195" y="655868"/>
              <a:chExt cx="2128489" cy="1887866"/>
            </a:xfrm>
          </p:grpSpPr>
          <p:cxnSp>
            <p:nvCxnSpPr>
              <p:cNvPr id="27" name="直接连接符 26"/>
              <p:cNvCxnSpPr/>
              <p:nvPr/>
            </p:nvCxnSpPr>
            <p:spPr>
              <a:xfrm flipV="1">
                <a:off x="7333195" y="1377942"/>
                <a:ext cx="1506434" cy="1165792"/>
              </a:xfrm>
              <a:prstGeom prst="line">
                <a:avLst/>
              </a:prstGeom>
              <a:ln>
                <a:solidFill>
                  <a:srgbClr val="7F6531"/>
                </a:solidFill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V="1">
                <a:off x="8112434" y="655868"/>
                <a:ext cx="1287357" cy="942875"/>
              </a:xfrm>
              <a:prstGeom prst="line">
                <a:avLst/>
              </a:prstGeom>
              <a:ln w="28575">
                <a:gradFill>
                  <a:gsLst>
                    <a:gs pos="100000">
                      <a:srgbClr val="D0B786">
                        <a:alpha val="40000"/>
                      </a:srgbClr>
                    </a:gs>
                    <a:gs pos="0">
                      <a:srgbClr val="8A6E36"/>
                    </a:gs>
                  </a:gsLst>
                  <a:lin ang="5400000" scaled="1"/>
                </a:gra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V="1">
                <a:off x="7894141" y="1155025"/>
                <a:ext cx="1567543" cy="1165792"/>
              </a:xfrm>
              <a:prstGeom prst="line">
                <a:avLst/>
              </a:prstGeom>
              <a:ln>
                <a:gradFill>
                  <a:gsLst>
                    <a:gs pos="100000">
                      <a:srgbClr val="D0B786">
                        <a:alpha val="0"/>
                      </a:srgbClr>
                    </a:gs>
                    <a:gs pos="0">
                      <a:srgbClr val="8A6E36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组合 22"/>
            <p:cNvGrpSpPr/>
            <p:nvPr/>
          </p:nvGrpSpPr>
          <p:grpSpPr>
            <a:xfrm>
              <a:off x="1791159" y="4349429"/>
              <a:ext cx="2128489" cy="1887866"/>
              <a:chOff x="1791159" y="4349429"/>
              <a:chExt cx="2128489" cy="1887866"/>
            </a:xfrm>
          </p:grpSpPr>
          <p:cxnSp>
            <p:nvCxnSpPr>
              <p:cNvPr id="24" name="直接连接符 23"/>
              <p:cNvCxnSpPr/>
              <p:nvPr/>
            </p:nvCxnSpPr>
            <p:spPr>
              <a:xfrm flipV="1">
                <a:off x="1791159" y="5071503"/>
                <a:ext cx="1506434" cy="1165792"/>
              </a:xfrm>
              <a:prstGeom prst="line">
                <a:avLst/>
              </a:prstGeom>
              <a:ln>
                <a:solidFill>
                  <a:srgbClr val="7F6531"/>
                </a:solidFill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V="1">
                <a:off x="2570398" y="4349429"/>
                <a:ext cx="1287357" cy="942875"/>
              </a:xfrm>
              <a:prstGeom prst="line">
                <a:avLst/>
              </a:prstGeom>
              <a:ln w="28575">
                <a:gradFill>
                  <a:gsLst>
                    <a:gs pos="100000">
                      <a:srgbClr val="D0B786">
                        <a:alpha val="40000"/>
                      </a:srgbClr>
                    </a:gs>
                    <a:gs pos="0">
                      <a:srgbClr val="8A6E36"/>
                    </a:gs>
                  </a:gsLst>
                  <a:lin ang="5400000" scaled="1"/>
                </a:gra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flipV="1">
                <a:off x="2352105" y="4848586"/>
                <a:ext cx="1567543" cy="1165792"/>
              </a:xfrm>
              <a:prstGeom prst="line">
                <a:avLst/>
              </a:prstGeom>
              <a:ln>
                <a:gradFill>
                  <a:gsLst>
                    <a:gs pos="100000">
                      <a:srgbClr val="D0B786">
                        <a:alpha val="0"/>
                      </a:srgbClr>
                    </a:gs>
                    <a:gs pos="0">
                      <a:srgbClr val="8A6E36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 rot="10596062">
            <a:off x="8172397" y="-436029"/>
            <a:ext cx="2507314" cy="28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251073" y="30144"/>
            <a:ext cx="11501670" cy="904455"/>
            <a:chOff x="338679" y="256070"/>
            <a:chExt cx="8180664" cy="904455"/>
          </a:xfrm>
        </p:grpSpPr>
        <p:sp>
          <p:nvSpPr>
            <p:cNvPr id="16" name="矩形 15"/>
            <p:cNvSpPr/>
            <p:nvPr/>
          </p:nvSpPr>
          <p:spPr>
            <a:xfrm>
              <a:off x="714371" y="419746"/>
              <a:ext cx="7615124" cy="588295"/>
            </a:xfrm>
            <a:prstGeom prst="rect">
              <a:avLst/>
            </a:prstGeom>
            <a:solidFill>
              <a:srgbClr val="AE0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îşľîḍe"/>
            <p:cNvSpPr/>
            <p:nvPr/>
          </p:nvSpPr>
          <p:spPr bwMode="auto">
            <a:xfrm>
              <a:off x="338679" y="256070"/>
              <a:ext cx="570815" cy="904455"/>
            </a:xfrm>
            <a:custGeom>
              <a:avLst/>
              <a:gdLst>
                <a:gd name="T0" fmla="*/ 1488 w 1488"/>
                <a:gd name="T1" fmla="*/ 498 h 1680"/>
                <a:gd name="T2" fmla="*/ 1413 w 1488"/>
                <a:gd name="T3" fmla="*/ 366 h 1680"/>
                <a:gd name="T4" fmla="*/ 820 w 1488"/>
                <a:gd name="T5" fmla="*/ 24 h 1680"/>
                <a:gd name="T6" fmla="*/ 669 w 1488"/>
                <a:gd name="T7" fmla="*/ 24 h 1680"/>
                <a:gd name="T8" fmla="*/ 76 w 1488"/>
                <a:gd name="T9" fmla="*/ 366 h 1680"/>
                <a:gd name="T10" fmla="*/ 0 w 1488"/>
                <a:gd name="T11" fmla="*/ 498 h 1680"/>
                <a:gd name="T12" fmla="*/ 0 w 1488"/>
                <a:gd name="T13" fmla="*/ 1182 h 1680"/>
                <a:gd name="T14" fmla="*/ 76 w 1488"/>
                <a:gd name="T15" fmla="*/ 1314 h 1680"/>
                <a:gd name="T16" fmla="*/ 669 w 1488"/>
                <a:gd name="T17" fmla="*/ 1656 h 1680"/>
                <a:gd name="T18" fmla="*/ 820 w 1488"/>
                <a:gd name="T19" fmla="*/ 1656 h 1680"/>
                <a:gd name="T20" fmla="*/ 1413 w 1488"/>
                <a:gd name="T21" fmla="*/ 1314 h 1680"/>
                <a:gd name="T22" fmla="*/ 1488 w 1488"/>
                <a:gd name="T23" fmla="*/ 1182 h 1680"/>
                <a:gd name="T24" fmla="*/ 1488 w 1488"/>
                <a:gd name="T25" fmla="*/ 498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8" h="1680">
                  <a:moveTo>
                    <a:pt x="1488" y="498"/>
                  </a:moveTo>
                  <a:cubicBezTo>
                    <a:pt x="1488" y="450"/>
                    <a:pt x="1454" y="390"/>
                    <a:pt x="1413" y="366"/>
                  </a:cubicBezTo>
                  <a:cubicBezTo>
                    <a:pt x="820" y="24"/>
                    <a:pt x="820" y="24"/>
                    <a:pt x="820" y="24"/>
                  </a:cubicBezTo>
                  <a:cubicBezTo>
                    <a:pt x="779" y="0"/>
                    <a:pt x="710" y="0"/>
                    <a:pt x="669" y="24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35" y="390"/>
                    <a:pt x="0" y="450"/>
                    <a:pt x="0" y="498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231"/>
                    <a:pt x="35" y="1289"/>
                    <a:pt x="76" y="1314"/>
                  </a:cubicBezTo>
                  <a:cubicBezTo>
                    <a:pt x="669" y="1656"/>
                    <a:pt x="669" y="1656"/>
                    <a:pt x="669" y="1656"/>
                  </a:cubicBezTo>
                  <a:cubicBezTo>
                    <a:pt x="710" y="1680"/>
                    <a:pt x="779" y="1680"/>
                    <a:pt x="820" y="1656"/>
                  </a:cubicBezTo>
                  <a:cubicBezTo>
                    <a:pt x="1413" y="1314"/>
                    <a:pt x="1413" y="1314"/>
                    <a:pt x="1413" y="1314"/>
                  </a:cubicBezTo>
                  <a:cubicBezTo>
                    <a:pt x="1454" y="1289"/>
                    <a:pt x="1488" y="1231"/>
                    <a:pt x="1488" y="1182"/>
                  </a:cubicBezTo>
                  <a:lnTo>
                    <a:pt x="1488" y="49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AE0C2A"/>
              </a:solidFill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altLang="zh-CN" sz="3600" dirty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75695" y="419746"/>
              <a:ext cx="74436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69083" y="236149"/>
            <a:ext cx="10792375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如何反馈论文相关问题</a:t>
            </a:r>
            <a:endParaRPr lang="zh-CN" altLang="en-US" sz="2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5291" y="868459"/>
            <a:ext cx="10465435" cy="2815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ym typeface="+mn-ea"/>
              </a:rPr>
              <a:t>1</a:t>
            </a:r>
            <a:r>
              <a:rPr lang="zh-CN" altLang="en-US" sz="2400" dirty="0">
                <a:sym typeface="+mn-ea"/>
              </a:rPr>
              <a:t>、认领论文时有任何疑问都可使用“问题反馈”功能向科研秘书或人文社科部负责成果管理的老师提出，科研秘书无法解决的问题可等待成果管理员处理。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2</a:t>
            </a:r>
            <a:r>
              <a:rPr lang="zh-CN" altLang="en-US" sz="2400" dirty="0"/>
              <a:t>、论文认领页面选择“问题反馈”，填好问题描述后点击“提交反馈”保存即可。后续可通过“反馈历史”跟踪查看问题的处理情况及回复内容。</a:t>
            </a:r>
            <a:endParaRPr lang="zh-CN" altLang="en-US" sz="2400" dirty="0"/>
          </a:p>
        </p:txBody>
      </p:sp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295" y="3084152"/>
            <a:ext cx="8615403" cy="377384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 rot="10596062">
            <a:off x="8172397" y="-436029"/>
            <a:ext cx="2507314" cy="28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252372" y="30144"/>
            <a:ext cx="11501670" cy="904455"/>
            <a:chOff x="338679" y="256070"/>
            <a:chExt cx="8180664" cy="904455"/>
          </a:xfrm>
        </p:grpSpPr>
        <p:sp>
          <p:nvSpPr>
            <p:cNvPr id="16" name="矩形 15"/>
            <p:cNvSpPr/>
            <p:nvPr/>
          </p:nvSpPr>
          <p:spPr>
            <a:xfrm>
              <a:off x="714371" y="419746"/>
              <a:ext cx="7615124" cy="588295"/>
            </a:xfrm>
            <a:prstGeom prst="rect">
              <a:avLst/>
            </a:prstGeom>
            <a:solidFill>
              <a:srgbClr val="AE0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îşľîḍe"/>
            <p:cNvSpPr/>
            <p:nvPr/>
          </p:nvSpPr>
          <p:spPr bwMode="auto">
            <a:xfrm>
              <a:off x="338679" y="256070"/>
              <a:ext cx="570815" cy="904455"/>
            </a:xfrm>
            <a:custGeom>
              <a:avLst/>
              <a:gdLst>
                <a:gd name="T0" fmla="*/ 1488 w 1488"/>
                <a:gd name="T1" fmla="*/ 498 h 1680"/>
                <a:gd name="T2" fmla="*/ 1413 w 1488"/>
                <a:gd name="T3" fmla="*/ 366 h 1680"/>
                <a:gd name="T4" fmla="*/ 820 w 1488"/>
                <a:gd name="T5" fmla="*/ 24 h 1680"/>
                <a:gd name="T6" fmla="*/ 669 w 1488"/>
                <a:gd name="T7" fmla="*/ 24 h 1680"/>
                <a:gd name="T8" fmla="*/ 76 w 1488"/>
                <a:gd name="T9" fmla="*/ 366 h 1680"/>
                <a:gd name="T10" fmla="*/ 0 w 1488"/>
                <a:gd name="T11" fmla="*/ 498 h 1680"/>
                <a:gd name="T12" fmla="*/ 0 w 1488"/>
                <a:gd name="T13" fmla="*/ 1182 h 1680"/>
                <a:gd name="T14" fmla="*/ 76 w 1488"/>
                <a:gd name="T15" fmla="*/ 1314 h 1680"/>
                <a:gd name="T16" fmla="*/ 669 w 1488"/>
                <a:gd name="T17" fmla="*/ 1656 h 1680"/>
                <a:gd name="T18" fmla="*/ 820 w 1488"/>
                <a:gd name="T19" fmla="*/ 1656 h 1680"/>
                <a:gd name="T20" fmla="*/ 1413 w 1488"/>
                <a:gd name="T21" fmla="*/ 1314 h 1680"/>
                <a:gd name="T22" fmla="*/ 1488 w 1488"/>
                <a:gd name="T23" fmla="*/ 1182 h 1680"/>
                <a:gd name="T24" fmla="*/ 1488 w 1488"/>
                <a:gd name="T25" fmla="*/ 498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8" h="1680">
                  <a:moveTo>
                    <a:pt x="1488" y="498"/>
                  </a:moveTo>
                  <a:cubicBezTo>
                    <a:pt x="1488" y="450"/>
                    <a:pt x="1454" y="390"/>
                    <a:pt x="1413" y="366"/>
                  </a:cubicBezTo>
                  <a:cubicBezTo>
                    <a:pt x="820" y="24"/>
                    <a:pt x="820" y="24"/>
                    <a:pt x="820" y="24"/>
                  </a:cubicBezTo>
                  <a:cubicBezTo>
                    <a:pt x="779" y="0"/>
                    <a:pt x="710" y="0"/>
                    <a:pt x="669" y="24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35" y="390"/>
                    <a:pt x="0" y="450"/>
                    <a:pt x="0" y="498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231"/>
                    <a:pt x="35" y="1289"/>
                    <a:pt x="76" y="1314"/>
                  </a:cubicBezTo>
                  <a:cubicBezTo>
                    <a:pt x="669" y="1656"/>
                    <a:pt x="669" y="1656"/>
                    <a:pt x="669" y="1656"/>
                  </a:cubicBezTo>
                  <a:cubicBezTo>
                    <a:pt x="710" y="1680"/>
                    <a:pt x="779" y="1680"/>
                    <a:pt x="820" y="1656"/>
                  </a:cubicBezTo>
                  <a:cubicBezTo>
                    <a:pt x="1413" y="1314"/>
                    <a:pt x="1413" y="1314"/>
                    <a:pt x="1413" y="1314"/>
                  </a:cubicBezTo>
                  <a:cubicBezTo>
                    <a:pt x="1454" y="1289"/>
                    <a:pt x="1488" y="1231"/>
                    <a:pt x="1488" y="1182"/>
                  </a:cubicBezTo>
                  <a:lnTo>
                    <a:pt x="1488" y="49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AE0C2A"/>
              </a:solidFill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altLang="zh-CN" sz="3600" dirty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75695" y="419746"/>
              <a:ext cx="74436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69083" y="236149"/>
            <a:ext cx="107923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论文作者识别错误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21710" y="1657057"/>
            <a:ext cx="881133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首先判断是否是本院或者本人的论文？</a:t>
            </a:r>
            <a:endParaRPr lang="zh-CN" altLang="en-US" sz="2400" dirty="0"/>
          </a:p>
          <a:p>
            <a:pPr marL="457200" indent="-457200">
              <a:lnSpc>
                <a:spcPct val="150000"/>
              </a:lnSpc>
              <a:buAutoNum type="arabicPeriod"/>
            </a:pPr>
            <a:endParaRPr lang="zh-CN" altLang="en-US" sz="2400" dirty="0"/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否：</a:t>
            </a:r>
            <a:r>
              <a:rPr lang="zh-CN" altLang="en-US" sz="2400" dirty="0"/>
              <a:t>选择“不是我的”或“非本院论文”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endParaRPr lang="zh-CN" altLang="en-US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是：</a:t>
            </a:r>
            <a:r>
              <a:rPr lang="zh-CN" altLang="en-US" sz="2400" dirty="0"/>
              <a:t>可联系科研秘书老师修改，修改步骤：选择“下一步” </a:t>
            </a:r>
            <a:r>
              <a:rPr lang="en-US" altLang="zh-CN" sz="2400" dirty="0"/>
              <a:t>&gt;&gt;</a:t>
            </a:r>
            <a:r>
              <a:rPr lang="zh-CN" altLang="en-US" sz="2400" dirty="0"/>
              <a:t> “</a:t>
            </a:r>
            <a:r>
              <a:rPr lang="zh-CN" altLang="zh-CN" sz="2400" dirty="0"/>
              <a:t>修改更多成员信息</a:t>
            </a:r>
            <a:r>
              <a:rPr lang="zh-CN" altLang="en-US" sz="2400" dirty="0"/>
              <a:t>”</a:t>
            </a:r>
            <a:r>
              <a:rPr lang="en-US" altLang="zh-CN" sz="2400" dirty="0">
                <a:sym typeface="+mn-ea"/>
              </a:rPr>
              <a:t>&gt;&gt; </a:t>
            </a:r>
            <a:r>
              <a:rPr lang="zh-CN" altLang="zh-CN" sz="2400" dirty="0"/>
              <a:t>选择正确作者</a:t>
            </a:r>
            <a:r>
              <a:rPr lang="en-US" altLang="zh-CN" sz="2400" dirty="0"/>
              <a:t> </a:t>
            </a:r>
            <a:r>
              <a:rPr lang="en-US" altLang="zh-CN" sz="2400" dirty="0">
                <a:sym typeface="+mn-ea"/>
              </a:rPr>
              <a:t>&gt;&gt; </a:t>
            </a:r>
            <a:r>
              <a:rPr lang="zh-CN" altLang="en-US" sz="2400" dirty="0">
                <a:sym typeface="+mn-ea"/>
              </a:rPr>
              <a:t>保存</a:t>
            </a:r>
            <a:r>
              <a:rPr lang="en-US" altLang="zh-CN" sz="2400" dirty="0">
                <a:sym typeface="+mn-ea"/>
              </a:rPr>
              <a:t> </a:t>
            </a:r>
            <a:r>
              <a:rPr lang="zh-CN" altLang="en-US" sz="2400" dirty="0">
                <a:sym typeface="+mn-ea"/>
              </a:rPr>
              <a:t>。</a:t>
            </a:r>
            <a:endParaRPr lang="en-US" altLang="zh-CN" sz="24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ym typeface="+mn-ea"/>
              </a:rPr>
              <a:t>    </a:t>
            </a:r>
            <a:r>
              <a:rPr lang="zh-CN" altLang="en-US" sz="2400" dirty="0"/>
              <a:t>修改</a:t>
            </a:r>
            <a:r>
              <a:rPr lang="zh-CN" altLang="zh-CN" sz="2400" dirty="0"/>
              <a:t>保存后</a:t>
            </a:r>
            <a:r>
              <a:rPr lang="zh-CN" altLang="en-US" sz="2400" dirty="0"/>
              <a:t>论文状态不变，</a:t>
            </a:r>
            <a:r>
              <a:rPr lang="zh-CN" altLang="zh-CN" sz="2400" dirty="0"/>
              <a:t>依然为待认领</a:t>
            </a:r>
            <a:r>
              <a:rPr lang="zh-CN" altLang="en-US" sz="2400" dirty="0"/>
              <a:t>。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 rot="10596062">
            <a:off x="8172397" y="-436029"/>
            <a:ext cx="2507314" cy="28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252372" y="30144"/>
            <a:ext cx="11501670" cy="904455"/>
            <a:chOff x="338679" y="256070"/>
            <a:chExt cx="8180664" cy="904455"/>
          </a:xfrm>
        </p:grpSpPr>
        <p:sp>
          <p:nvSpPr>
            <p:cNvPr id="16" name="矩形 15"/>
            <p:cNvSpPr/>
            <p:nvPr/>
          </p:nvSpPr>
          <p:spPr>
            <a:xfrm>
              <a:off x="714371" y="419746"/>
              <a:ext cx="7615124" cy="588295"/>
            </a:xfrm>
            <a:prstGeom prst="rect">
              <a:avLst/>
            </a:prstGeom>
            <a:solidFill>
              <a:srgbClr val="AE0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îşľîḍe"/>
            <p:cNvSpPr/>
            <p:nvPr/>
          </p:nvSpPr>
          <p:spPr bwMode="auto">
            <a:xfrm>
              <a:off x="338679" y="256070"/>
              <a:ext cx="570815" cy="904455"/>
            </a:xfrm>
            <a:custGeom>
              <a:avLst/>
              <a:gdLst>
                <a:gd name="T0" fmla="*/ 1488 w 1488"/>
                <a:gd name="T1" fmla="*/ 498 h 1680"/>
                <a:gd name="T2" fmla="*/ 1413 w 1488"/>
                <a:gd name="T3" fmla="*/ 366 h 1680"/>
                <a:gd name="T4" fmla="*/ 820 w 1488"/>
                <a:gd name="T5" fmla="*/ 24 h 1680"/>
                <a:gd name="T6" fmla="*/ 669 w 1488"/>
                <a:gd name="T7" fmla="*/ 24 h 1680"/>
                <a:gd name="T8" fmla="*/ 76 w 1488"/>
                <a:gd name="T9" fmla="*/ 366 h 1680"/>
                <a:gd name="T10" fmla="*/ 0 w 1488"/>
                <a:gd name="T11" fmla="*/ 498 h 1680"/>
                <a:gd name="T12" fmla="*/ 0 w 1488"/>
                <a:gd name="T13" fmla="*/ 1182 h 1680"/>
                <a:gd name="T14" fmla="*/ 76 w 1488"/>
                <a:gd name="T15" fmla="*/ 1314 h 1680"/>
                <a:gd name="T16" fmla="*/ 669 w 1488"/>
                <a:gd name="T17" fmla="*/ 1656 h 1680"/>
                <a:gd name="T18" fmla="*/ 820 w 1488"/>
                <a:gd name="T19" fmla="*/ 1656 h 1680"/>
                <a:gd name="T20" fmla="*/ 1413 w 1488"/>
                <a:gd name="T21" fmla="*/ 1314 h 1680"/>
                <a:gd name="T22" fmla="*/ 1488 w 1488"/>
                <a:gd name="T23" fmla="*/ 1182 h 1680"/>
                <a:gd name="T24" fmla="*/ 1488 w 1488"/>
                <a:gd name="T25" fmla="*/ 498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8" h="1680">
                  <a:moveTo>
                    <a:pt x="1488" y="498"/>
                  </a:moveTo>
                  <a:cubicBezTo>
                    <a:pt x="1488" y="450"/>
                    <a:pt x="1454" y="390"/>
                    <a:pt x="1413" y="366"/>
                  </a:cubicBezTo>
                  <a:cubicBezTo>
                    <a:pt x="820" y="24"/>
                    <a:pt x="820" y="24"/>
                    <a:pt x="820" y="24"/>
                  </a:cubicBezTo>
                  <a:cubicBezTo>
                    <a:pt x="779" y="0"/>
                    <a:pt x="710" y="0"/>
                    <a:pt x="669" y="24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35" y="390"/>
                    <a:pt x="0" y="450"/>
                    <a:pt x="0" y="498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231"/>
                    <a:pt x="35" y="1289"/>
                    <a:pt x="76" y="1314"/>
                  </a:cubicBezTo>
                  <a:cubicBezTo>
                    <a:pt x="669" y="1656"/>
                    <a:pt x="669" y="1656"/>
                    <a:pt x="669" y="1656"/>
                  </a:cubicBezTo>
                  <a:cubicBezTo>
                    <a:pt x="710" y="1680"/>
                    <a:pt x="779" y="1680"/>
                    <a:pt x="820" y="1656"/>
                  </a:cubicBezTo>
                  <a:cubicBezTo>
                    <a:pt x="1413" y="1314"/>
                    <a:pt x="1413" y="1314"/>
                    <a:pt x="1413" y="1314"/>
                  </a:cubicBezTo>
                  <a:cubicBezTo>
                    <a:pt x="1454" y="1289"/>
                    <a:pt x="1488" y="1231"/>
                    <a:pt x="1488" y="1182"/>
                  </a:cubicBezTo>
                  <a:lnTo>
                    <a:pt x="1488" y="49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AE0C2A"/>
              </a:solidFill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altLang="zh-CN" sz="3600" dirty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75695" y="419746"/>
              <a:ext cx="74436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69083" y="236149"/>
            <a:ext cx="107923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论文未标识通讯作者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96695" y="1578610"/>
            <a:ext cx="9266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文章作者后面没有通讯作者标识，是在正文中备注说明的，这种情况无法采集通讯作者信息，科研秘书老师可以通过这种方式进行修改：</a:t>
            </a:r>
            <a:endParaRPr lang="en-US" altLang="zh-CN" sz="24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+mn-ea"/>
              </a:rPr>
              <a:t>论文编辑页面</a:t>
            </a:r>
            <a:r>
              <a:rPr lang="en-US" altLang="zh-CN" sz="2400" dirty="0">
                <a:latin typeface="+mn-ea"/>
                <a:sym typeface="+mn-ea"/>
              </a:rPr>
              <a:t>&gt;&gt;</a:t>
            </a:r>
            <a:r>
              <a:rPr lang="zh-CN" altLang="zh-CN" sz="2400" dirty="0">
                <a:latin typeface="+mn-ea"/>
              </a:rPr>
              <a:t>成员信息区域</a:t>
            </a:r>
            <a:r>
              <a:rPr lang="en-US" altLang="zh-CN" sz="2400" dirty="0">
                <a:latin typeface="+mn-ea"/>
              </a:rPr>
              <a:t> &gt;&gt;  </a:t>
            </a:r>
            <a:r>
              <a:rPr lang="zh-CN" altLang="zh-CN" sz="2400" dirty="0">
                <a:latin typeface="+mn-ea"/>
              </a:rPr>
              <a:t>点亮</a:t>
            </a:r>
            <a:r>
              <a:rPr lang="zh-CN" altLang="en-US" sz="2400" dirty="0">
                <a:latin typeface="+mn-ea"/>
              </a:rPr>
              <a:t>蓝色邮件图标 </a:t>
            </a:r>
            <a:r>
              <a:rPr lang="en-US" altLang="zh-CN" sz="2400" dirty="0">
                <a:latin typeface="+mn-ea"/>
              </a:rPr>
              <a:t>&gt;&gt;  </a:t>
            </a:r>
            <a:r>
              <a:rPr lang="zh-CN" altLang="en-US" sz="2400" dirty="0">
                <a:latin typeface="+mn-ea"/>
              </a:rPr>
              <a:t>保存</a:t>
            </a:r>
            <a:endParaRPr lang="en-US" altLang="zh-CN" sz="2400" dirty="0">
              <a:latin typeface="+mn-ea"/>
            </a:endParaRPr>
          </a:p>
        </p:txBody>
      </p:sp>
      <p:pic>
        <p:nvPicPr>
          <p:cNvPr id="19" name="图片 18"/>
          <p:cNvPicPr/>
          <p:nvPr/>
        </p:nvPicPr>
        <p:blipFill>
          <a:blip r:embed="rId2"/>
          <a:stretch>
            <a:fillRect/>
          </a:stretch>
        </p:blipFill>
        <p:spPr>
          <a:xfrm>
            <a:off x="3603450" y="4045865"/>
            <a:ext cx="3853866" cy="199050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 rot="10596062">
            <a:off x="8172397" y="-436029"/>
            <a:ext cx="2507314" cy="28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252372" y="30144"/>
            <a:ext cx="11501670" cy="904455"/>
            <a:chOff x="338679" y="256070"/>
            <a:chExt cx="8180664" cy="904455"/>
          </a:xfrm>
        </p:grpSpPr>
        <p:sp>
          <p:nvSpPr>
            <p:cNvPr id="16" name="矩形 15"/>
            <p:cNvSpPr/>
            <p:nvPr/>
          </p:nvSpPr>
          <p:spPr>
            <a:xfrm>
              <a:off x="714371" y="419746"/>
              <a:ext cx="7615124" cy="588295"/>
            </a:xfrm>
            <a:prstGeom prst="rect">
              <a:avLst/>
            </a:prstGeom>
            <a:solidFill>
              <a:srgbClr val="AE0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îşľîḍe"/>
            <p:cNvSpPr/>
            <p:nvPr/>
          </p:nvSpPr>
          <p:spPr bwMode="auto">
            <a:xfrm>
              <a:off x="338679" y="256070"/>
              <a:ext cx="570815" cy="904455"/>
            </a:xfrm>
            <a:custGeom>
              <a:avLst/>
              <a:gdLst>
                <a:gd name="T0" fmla="*/ 1488 w 1488"/>
                <a:gd name="T1" fmla="*/ 498 h 1680"/>
                <a:gd name="T2" fmla="*/ 1413 w 1488"/>
                <a:gd name="T3" fmla="*/ 366 h 1680"/>
                <a:gd name="T4" fmla="*/ 820 w 1488"/>
                <a:gd name="T5" fmla="*/ 24 h 1680"/>
                <a:gd name="T6" fmla="*/ 669 w 1488"/>
                <a:gd name="T7" fmla="*/ 24 h 1680"/>
                <a:gd name="T8" fmla="*/ 76 w 1488"/>
                <a:gd name="T9" fmla="*/ 366 h 1680"/>
                <a:gd name="T10" fmla="*/ 0 w 1488"/>
                <a:gd name="T11" fmla="*/ 498 h 1680"/>
                <a:gd name="T12" fmla="*/ 0 w 1488"/>
                <a:gd name="T13" fmla="*/ 1182 h 1680"/>
                <a:gd name="T14" fmla="*/ 76 w 1488"/>
                <a:gd name="T15" fmla="*/ 1314 h 1680"/>
                <a:gd name="T16" fmla="*/ 669 w 1488"/>
                <a:gd name="T17" fmla="*/ 1656 h 1680"/>
                <a:gd name="T18" fmla="*/ 820 w 1488"/>
                <a:gd name="T19" fmla="*/ 1656 h 1680"/>
                <a:gd name="T20" fmla="*/ 1413 w 1488"/>
                <a:gd name="T21" fmla="*/ 1314 h 1680"/>
                <a:gd name="T22" fmla="*/ 1488 w 1488"/>
                <a:gd name="T23" fmla="*/ 1182 h 1680"/>
                <a:gd name="T24" fmla="*/ 1488 w 1488"/>
                <a:gd name="T25" fmla="*/ 498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8" h="1680">
                  <a:moveTo>
                    <a:pt x="1488" y="498"/>
                  </a:moveTo>
                  <a:cubicBezTo>
                    <a:pt x="1488" y="450"/>
                    <a:pt x="1454" y="390"/>
                    <a:pt x="1413" y="366"/>
                  </a:cubicBezTo>
                  <a:cubicBezTo>
                    <a:pt x="820" y="24"/>
                    <a:pt x="820" y="24"/>
                    <a:pt x="820" y="24"/>
                  </a:cubicBezTo>
                  <a:cubicBezTo>
                    <a:pt x="779" y="0"/>
                    <a:pt x="710" y="0"/>
                    <a:pt x="669" y="24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35" y="390"/>
                    <a:pt x="0" y="450"/>
                    <a:pt x="0" y="498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231"/>
                    <a:pt x="35" y="1289"/>
                    <a:pt x="76" y="1314"/>
                  </a:cubicBezTo>
                  <a:cubicBezTo>
                    <a:pt x="669" y="1656"/>
                    <a:pt x="669" y="1656"/>
                    <a:pt x="669" y="1656"/>
                  </a:cubicBezTo>
                  <a:cubicBezTo>
                    <a:pt x="710" y="1680"/>
                    <a:pt x="779" y="1680"/>
                    <a:pt x="820" y="1656"/>
                  </a:cubicBezTo>
                  <a:cubicBezTo>
                    <a:pt x="1413" y="1314"/>
                    <a:pt x="1413" y="1314"/>
                    <a:pt x="1413" y="1314"/>
                  </a:cubicBezTo>
                  <a:cubicBezTo>
                    <a:pt x="1454" y="1289"/>
                    <a:pt x="1488" y="1231"/>
                    <a:pt x="1488" y="1182"/>
                  </a:cubicBezTo>
                  <a:lnTo>
                    <a:pt x="1488" y="49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AE0C2A"/>
              </a:solidFill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altLang="zh-CN" sz="3600" dirty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75695" y="419746"/>
              <a:ext cx="74436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69083" y="236149"/>
            <a:ext cx="107923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论文采集的发表时间与实际不符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95168" y="4927549"/>
            <a:ext cx="949886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/>
              <a:t>特殊说明：</a:t>
            </a:r>
            <a:r>
              <a:rPr lang="zh-CN" altLang="zh-CN" sz="2400" dirty="0"/>
              <a:t>少数外刊在发表记录中只写了发表年份，采集时系统默认记录发表日期为发表年份的</a:t>
            </a:r>
            <a:r>
              <a:rPr lang="en-US" altLang="zh-CN" sz="2400" dirty="0"/>
              <a:t>1</a:t>
            </a:r>
            <a:r>
              <a:rPr lang="zh-CN" altLang="zh-CN" sz="2400" dirty="0"/>
              <a:t>月</a:t>
            </a:r>
            <a:r>
              <a:rPr lang="en-US" altLang="zh-CN" sz="2400" dirty="0"/>
              <a:t>1</a:t>
            </a:r>
            <a:r>
              <a:rPr lang="zh-CN" altLang="zh-CN" sz="2400" dirty="0"/>
              <a:t>日。</a:t>
            </a:r>
            <a:endParaRPr lang="en-US" altLang="zh-CN" sz="2400" dirty="0"/>
          </a:p>
        </p:txBody>
      </p:sp>
      <p:sp>
        <p:nvSpPr>
          <p:cNvPr id="4" name="圆角矩形 3"/>
          <p:cNvSpPr/>
          <p:nvPr/>
        </p:nvSpPr>
        <p:spPr>
          <a:xfrm>
            <a:off x="1981198" y="1418406"/>
            <a:ext cx="3072713" cy="880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已经正式发表但未被学校审核通过的论文</a:t>
            </a:r>
            <a:endParaRPr lang="zh-CN" altLang="en-US" sz="2400" dirty="0"/>
          </a:p>
        </p:txBody>
      </p:sp>
      <p:sp>
        <p:nvSpPr>
          <p:cNvPr id="13" name="圆角矩形 12"/>
          <p:cNvSpPr/>
          <p:nvPr/>
        </p:nvSpPr>
        <p:spPr>
          <a:xfrm>
            <a:off x="6798945" y="1418590"/>
            <a:ext cx="3481705" cy="8807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学校已经审核通过、优先发表或网络首发论文</a:t>
            </a:r>
            <a:endParaRPr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1968842" y="2465366"/>
            <a:ext cx="3060356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/>
              <a:t>通过论文“反馈问题”功能</a:t>
            </a:r>
            <a:r>
              <a:rPr lang="zh-CN" altLang="en-US" sz="2400" dirty="0"/>
              <a:t>提出</a:t>
            </a:r>
            <a:r>
              <a:rPr lang="zh-CN" altLang="zh-CN" sz="2400" dirty="0"/>
              <a:t>，管理员核实后会更正发表日期</a:t>
            </a:r>
            <a:r>
              <a:rPr lang="zh-CN" altLang="en-US" sz="2400" dirty="0"/>
              <a:t>。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6823694" y="2449757"/>
            <a:ext cx="3399464" cy="1153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/>
              <a:t>文章</a:t>
            </a:r>
            <a:r>
              <a:rPr lang="zh-CN" altLang="en-US" sz="2400" dirty="0"/>
              <a:t>认领并审核通过</a:t>
            </a:r>
            <a:r>
              <a:rPr lang="zh-CN" altLang="zh-CN" sz="2400" dirty="0"/>
              <a:t>后发表时间不能再修改</a:t>
            </a:r>
            <a:r>
              <a:rPr lang="zh-CN" altLang="en-US" sz="2400" dirty="0"/>
              <a:t>。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 rot="10596062">
            <a:off x="8172397" y="-436029"/>
            <a:ext cx="2507314" cy="28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252372" y="30144"/>
            <a:ext cx="11501670" cy="904455"/>
            <a:chOff x="338679" y="256070"/>
            <a:chExt cx="8180664" cy="904455"/>
          </a:xfrm>
        </p:grpSpPr>
        <p:sp>
          <p:nvSpPr>
            <p:cNvPr id="16" name="矩形 15"/>
            <p:cNvSpPr/>
            <p:nvPr/>
          </p:nvSpPr>
          <p:spPr>
            <a:xfrm>
              <a:off x="714371" y="419746"/>
              <a:ext cx="7615124" cy="588295"/>
            </a:xfrm>
            <a:prstGeom prst="rect">
              <a:avLst/>
            </a:prstGeom>
            <a:solidFill>
              <a:srgbClr val="AE0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îşľîḍe"/>
            <p:cNvSpPr/>
            <p:nvPr/>
          </p:nvSpPr>
          <p:spPr bwMode="auto">
            <a:xfrm>
              <a:off x="338679" y="256070"/>
              <a:ext cx="570815" cy="904455"/>
            </a:xfrm>
            <a:custGeom>
              <a:avLst/>
              <a:gdLst>
                <a:gd name="T0" fmla="*/ 1488 w 1488"/>
                <a:gd name="T1" fmla="*/ 498 h 1680"/>
                <a:gd name="T2" fmla="*/ 1413 w 1488"/>
                <a:gd name="T3" fmla="*/ 366 h 1680"/>
                <a:gd name="T4" fmla="*/ 820 w 1488"/>
                <a:gd name="T5" fmla="*/ 24 h 1680"/>
                <a:gd name="T6" fmla="*/ 669 w 1488"/>
                <a:gd name="T7" fmla="*/ 24 h 1680"/>
                <a:gd name="T8" fmla="*/ 76 w 1488"/>
                <a:gd name="T9" fmla="*/ 366 h 1680"/>
                <a:gd name="T10" fmla="*/ 0 w 1488"/>
                <a:gd name="T11" fmla="*/ 498 h 1680"/>
                <a:gd name="T12" fmla="*/ 0 w 1488"/>
                <a:gd name="T13" fmla="*/ 1182 h 1680"/>
                <a:gd name="T14" fmla="*/ 76 w 1488"/>
                <a:gd name="T15" fmla="*/ 1314 h 1680"/>
                <a:gd name="T16" fmla="*/ 669 w 1488"/>
                <a:gd name="T17" fmla="*/ 1656 h 1680"/>
                <a:gd name="T18" fmla="*/ 820 w 1488"/>
                <a:gd name="T19" fmla="*/ 1656 h 1680"/>
                <a:gd name="T20" fmla="*/ 1413 w 1488"/>
                <a:gd name="T21" fmla="*/ 1314 h 1680"/>
                <a:gd name="T22" fmla="*/ 1488 w 1488"/>
                <a:gd name="T23" fmla="*/ 1182 h 1680"/>
                <a:gd name="T24" fmla="*/ 1488 w 1488"/>
                <a:gd name="T25" fmla="*/ 498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8" h="1680">
                  <a:moveTo>
                    <a:pt x="1488" y="498"/>
                  </a:moveTo>
                  <a:cubicBezTo>
                    <a:pt x="1488" y="450"/>
                    <a:pt x="1454" y="390"/>
                    <a:pt x="1413" y="366"/>
                  </a:cubicBezTo>
                  <a:cubicBezTo>
                    <a:pt x="820" y="24"/>
                    <a:pt x="820" y="24"/>
                    <a:pt x="820" y="24"/>
                  </a:cubicBezTo>
                  <a:cubicBezTo>
                    <a:pt x="779" y="0"/>
                    <a:pt x="710" y="0"/>
                    <a:pt x="669" y="24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35" y="390"/>
                    <a:pt x="0" y="450"/>
                    <a:pt x="0" y="498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231"/>
                    <a:pt x="35" y="1289"/>
                    <a:pt x="76" y="1314"/>
                  </a:cubicBezTo>
                  <a:cubicBezTo>
                    <a:pt x="669" y="1656"/>
                    <a:pt x="669" y="1656"/>
                    <a:pt x="669" y="1656"/>
                  </a:cubicBezTo>
                  <a:cubicBezTo>
                    <a:pt x="710" y="1680"/>
                    <a:pt x="779" y="1680"/>
                    <a:pt x="820" y="1656"/>
                  </a:cubicBezTo>
                  <a:cubicBezTo>
                    <a:pt x="1413" y="1314"/>
                    <a:pt x="1413" y="1314"/>
                    <a:pt x="1413" y="1314"/>
                  </a:cubicBezTo>
                  <a:cubicBezTo>
                    <a:pt x="1454" y="1289"/>
                    <a:pt x="1488" y="1231"/>
                    <a:pt x="1488" y="1182"/>
                  </a:cubicBezTo>
                  <a:lnTo>
                    <a:pt x="1488" y="49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AE0C2A"/>
              </a:solidFill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altLang="zh-CN" sz="3600" dirty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75695" y="419746"/>
              <a:ext cx="74436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69083" y="236149"/>
            <a:ext cx="10792375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论文的发表刊物级别错误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03756" y="927658"/>
            <a:ext cx="89773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1</a:t>
            </a:r>
            <a:r>
              <a:rPr lang="zh-CN" altLang="en-US" sz="2400" dirty="0"/>
              <a:t>、系统中期刊源来源于学校发布的核心期刊目录文件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2</a:t>
            </a:r>
            <a:r>
              <a:rPr lang="zh-CN" altLang="en-US" sz="2400" dirty="0"/>
              <a:t>、可通过以下方式</a:t>
            </a:r>
            <a:r>
              <a:rPr lang="zh-CN" altLang="zh-CN" sz="2400" dirty="0"/>
              <a:t>自查论文发表时</a:t>
            </a:r>
            <a:r>
              <a:rPr lang="zh-CN" altLang="en-US" sz="2400" dirty="0"/>
              <a:t>期刊级别：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       </a:t>
            </a:r>
            <a:r>
              <a:rPr lang="zh-CN" altLang="zh-CN" sz="2400" dirty="0"/>
              <a:t>论文认领平台 </a:t>
            </a:r>
            <a:r>
              <a:rPr lang="en-US" altLang="zh-CN" sz="2400" dirty="0"/>
              <a:t>&gt;&gt; </a:t>
            </a:r>
            <a:r>
              <a:rPr lang="zh-CN" altLang="zh-CN" sz="2400" dirty="0"/>
              <a:t>服务中心 </a:t>
            </a:r>
            <a:r>
              <a:rPr lang="en-US" altLang="zh-CN" sz="2400" dirty="0"/>
              <a:t>&gt;&gt; </a:t>
            </a:r>
            <a:r>
              <a:rPr lang="zh-CN" altLang="zh-CN" sz="2400" dirty="0"/>
              <a:t>期刊级别查询</a:t>
            </a:r>
            <a:endParaRPr lang="zh-CN" altLang="zh-CN" sz="2400" dirty="0"/>
          </a:p>
          <a:p>
            <a:pPr>
              <a:lnSpc>
                <a:spcPct val="150000"/>
              </a:lnSpc>
            </a:pPr>
            <a:endParaRPr lang="en-US" altLang="zh-CN" sz="2400" dirty="0">
              <a:latin typeface="+mn-ea"/>
            </a:endParaRPr>
          </a:p>
        </p:txBody>
      </p: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1502575" y="2638994"/>
            <a:ext cx="8520746" cy="424796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 rot="10596062">
            <a:off x="8172397" y="-436029"/>
            <a:ext cx="2507314" cy="28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252372" y="30144"/>
            <a:ext cx="11501670" cy="904455"/>
            <a:chOff x="338679" y="256070"/>
            <a:chExt cx="8180664" cy="904455"/>
          </a:xfrm>
        </p:grpSpPr>
        <p:sp>
          <p:nvSpPr>
            <p:cNvPr id="16" name="矩形 15"/>
            <p:cNvSpPr/>
            <p:nvPr/>
          </p:nvSpPr>
          <p:spPr>
            <a:xfrm>
              <a:off x="714371" y="419746"/>
              <a:ext cx="7615124" cy="588295"/>
            </a:xfrm>
            <a:prstGeom prst="rect">
              <a:avLst/>
            </a:prstGeom>
            <a:solidFill>
              <a:srgbClr val="AE0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îşľîḍe"/>
            <p:cNvSpPr/>
            <p:nvPr/>
          </p:nvSpPr>
          <p:spPr bwMode="auto">
            <a:xfrm>
              <a:off x="338679" y="256070"/>
              <a:ext cx="570815" cy="904455"/>
            </a:xfrm>
            <a:custGeom>
              <a:avLst/>
              <a:gdLst>
                <a:gd name="T0" fmla="*/ 1488 w 1488"/>
                <a:gd name="T1" fmla="*/ 498 h 1680"/>
                <a:gd name="T2" fmla="*/ 1413 w 1488"/>
                <a:gd name="T3" fmla="*/ 366 h 1680"/>
                <a:gd name="T4" fmla="*/ 820 w 1488"/>
                <a:gd name="T5" fmla="*/ 24 h 1680"/>
                <a:gd name="T6" fmla="*/ 669 w 1488"/>
                <a:gd name="T7" fmla="*/ 24 h 1680"/>
                <a:gd name="T8" fmla="*/ 76 w 1488"/>
                <a:gd name="T9" fmla="*/ 366 h 1680"/>
                <a:gd name="T10" fmla="*/ 0 w 1488"/>
                <a:gd name="T11" fmla="*/ 498 h 1680"/>
                <a:gd name="T12" fmla="*/ 0 w 1488"/>
                <a:gd name="T13" fmla="*/ 1182 h 1680"/>
                <a:gd name="T14" fmla="*/ 76 w 1488"/>
                <a:gd name="T15" fmla="*/ 1314 h 1680"/>
                <a:gd name="T16" fmla="*/ 669 w 1488"/>
                <a:gd name="T17" fmla="*/ 1656 h 1680"/>
                <a:gd name="T18" fmla="*/ 820 w 1488"/>
                <a:gd name="T19" fmla="*/ 1656 h 1680"/>
                <a:gd name="T20" fmla="*/ 1413 w 1488"/>
                <a:gd name="T21" fmla="*/ 1314 h 1680"/>
                <a:gd name="T22" fmla="*/ 1488 w 1488"/>
                <a:gd name="T23" fmla="*/ 1182 h 1680"/>
                <a:gd name="T24" fmla="*/ 1488 w 1488"/>
                <a:gd name="T25" fmla="*/ 498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8" h="1680">
                  <a:moveTo>
                    <a:pt x="1488" y="498"/>
                  </a:moveTo>
                  <a:cubicBezTo>
                    <a:pt x="1488" y="450"/>
                    <a:pt x="1454" y="390"/>
                    <a:pt x="1413" y="366"/>
                  </a:cubicBezTo>
                  <a:cubicBezTo>
                    <a:pt x="820" y="24"/>
                    <a:pt x="820" y="24"/>
                    <a:pt x="820" y="24"/>
                  </a:cubicBezTo>
                  <a:cubicBezTo>
                    <a:pt x="779" y="0"/>
                    <a:pt x="710" y="0"/>
                    <a:pt x="669" y="24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35" y="390"/>
                    <a:pt x="0" y="450"/>
                    <a:pt x="0" y="498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231"/>
                    <a:pt x="35" y="1289"/>
                    <a:pt x="76" y="1314"/>
                  </a:cubicBezTo>
                  <a:cubicBezTo>
                    <a:pt x="669" y="1656"/>
                    <a:pt x="669" y="1656"/>
                    <a:pt x="669" y="1656"/>
                  </a:cubicBezTo>
                  <a:cubicBezTo>
                    <a:pt x="710" y="1680"/>
                    <a:pt x="779" y="1680"/>
                    <a:pt x="820" y="1656"/>
                  </a:cubicBezTo>
                  <a:cubicBezTo>
                    <a:pt x="1413" y="1314"/>
                    <a:pt x="1413" y="1314"/>
                    <a:pt x="1413" y="1314"/>
                  </a:cubicBezTo>
                  <a:cubicBezTo>
                    <a:pt x="1454" y="1289"/>
                    <a:pt x="1488" y="1231"/>
                    <a:pt x="1488" y="1182"/>
                  </a:cubicBezTo>
                  <a:lnTo>
                    <a:pt x="1488" y="49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AE0C2A"/>
              </a:solidFill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altLang="zh-CN" sz="3600" dirty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75695" y="419746"/>
              <a:ext cx="74436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69083" y="236149"/>
            <a:ext cx="107923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发表论文中作者署名与实际姓名不符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3643" y="912068"/>
            <a:ext cx="1096851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1</a:t>
            </a:r>
            <a:r>
              <a:rPr lang="zh-CN" altLang="en-US" sz="2000" dirty="0"/>
              <a:t>、</a:t>
            </a:r>
            <a:r>
              <a:rPr lang="en-US" altLang="zh-CN" sz="2000" dirty="0" err="1"/>
              <a:t>作者发表论文</a:t>
            </a:r>
            <a:r>
              <a:rPr lang="zh-CN" altLang="en-US" sz="2000" dirty="0"/>
              <a:t>时</a:t>
            </a:r>
            <a:r>
              <a:rPr lang="en-US" altLang="zh-CN" sz="2000" dirty="0" err="1"/>
              <a:t>署名为笔名、英文名等其他与系统中记录的实际姓名</a:t>
            </a:r>
            <a:r>
              <a:rPr lang="zh-CN" altLang="en-US" sz="2000" dirty="0"/>
              <a:t>形式</a:t>
            </a:r>
            <a:r>
              <a:rPr lang="en-US" altLang="zh-CN" sz="2000" dirty="0"/>
              <a:t>不符时，</a:t>
            </a:r>
            <a:r>
              <a:rPr lang="zh-CN" altLang="en-US" sz="2000" dirty="0"/>
              <a:t>会出现</a:t>
            </a:r>
            <a:r>
              <a:rPr lang="en-US" altLang="zh-CN" sz="2000" dirty="0" err="1"/>
              <a:t>论文作者匹配不</a:t>
            </a:r>
            <a:r>
              <a:rPr lang="zh-CN" altLang="en-US" sz="2000" dirty="0"/>
              <a:t>正确的情况。</a:t>
            </a:r>
            <a:r>
              <a:rPr lang="en-US" altLang="zh-CN" sz="2000" b="1" dirty="0" err="1"/>
              <a:t>为提高论文</a:t>
            </a:r>
            <a:r>
              <a:rPr lang="zh-CN" altLang="en-US" sz="2000" b="1" dirty="0"/>
              <a:t>作者识别</a:t>
            </a:r>
            <a:r>
              <a:rPr lang="en-US" altLang="zh-CN" sz="2000" b="1" dirty="0"/>
              <a:t>的</a:t>
            </a:r>
            <a:r>
              <a:rPr lang="zh-CN" altLang="en-US" sz="2000" b="1" dirty="0"/>
              <a:t>准确</a:t>
            </a:r>
            <a:r>
              <a:rPr lang="en-US" altLang="zh-CN" sz="2000" b="1" dirty="0"/>
              <a:t>度</a:t>
            </a:r>
            <a:r>
              <a:rPr lang="en-US" altLang="zh-CN" sz="2000" dirty="0"/>
              <a:t>，</a:t>
            </a:r>
            <a:r>
              <a:rPr lang="zh-CN" altLang="en-US" sz="2000" dirty="0"/>
              <a:t>增加了作者中文姓名和英文姓名词表功能，</a:t>
            </a:r>
            <a:r>
              <a:rPr lang="en-US" altLang="zh-CN" sz="2000" dirty="0" err="1"/>
              <a:t>科研秘书老师或者</a:t>
            </a:r>
            <a:r>
              <a:rPr lang="zh-CN" altLang="en-US" sz="2000" dirty="0"/>
              <a:t>成果</a:t>
            </a:r>
            <a:r>
              <a:rPr lang="en-US" altLang="zh-CN" sz="2000" dirty="0" err="1"/>
              <a:t>管理员</a:t>
            </a:r>
            <a:r>
              <a:rPr lang="zh-CN" altLang="en-US" sz="2000" dirty="0"/>
              <a:t>可以为作者</a:t>
            </a:r>
            <a:r>
              <a:rPr lang="en-US" altLang="zh-CN" sz="2000" dirty="0" err="1"/>
              <a:t>添加多个姓名词表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2</a:t>
            </a:r>
            <a:r>
              <a:rPr lang="zh-CN" altLang="en-US" sz="2000" dirty="0"/>
              <a:t>、</a:t>
            </a:r>
            <a:r>
              <a:rPr lang="zh-CN" altLang="zh-CN" sz="2000" dirty="0"/>
              <a:t>论文认领平台 </a:t>
            </a:r>
            <a:r>
              <a:rPr lang="en-US" altLang="zh-CN" sz="2000" dirty="0"/>
              <a:t>&gt;&gt; </a:t>
            </a:r>
            <a:r>
              <a:rPr lang="zh-CN" altLang="zh-CN" sz="2000" dirty="0"/>
              <a:t>服务中心 </a:t>
            </a:r>
            <a:r>
              <a:rPr lang="en-US" altLang="zh-CN" sz="2000" dirty="0"/>
              <a:t>&gt;&gt; </a:t>
            </a:r>
            <a:r>
              <a:rPr lang="zh-CN" altLang="zh-CN" sz="2000" dirty="0"/>
              <a:t>人员单位信息维护 </a:t>
            </a:r>
            <a:r>
              <a:rPr lang="en-US" altLang="zh-CN" sz="2000" dirty="0"/>
              <a:t>&gt;&gt;</a:t>
            </a:r>
            <a:r>
              <a:rPr lang="zh-CN" altLang="zh-CN" sz="2000" dirty="0"/>
              <a:t>操作列中选择</a:t>
            </a:r>
            <a:r>
              <a:rPr lang="en-US" altLang="zh-CN" sz="2000" dirty="0"/>
              <a:t>“</a:t>
            </a:r>
            <a:r>
              <a:rPr lang="zh-CN" altLang="zh-CN" sz="2000" dirty="0"/>
              <a:t>别名</a:t>
            </a:r>
            <a:r>
              <a:rPr lang="en-US" altLang="zh-CN" sz="2000" dirty="0"/>
              <a:t>”</a:t>
            </a:r>
            <a:r>
              <a:rPr lang="zh-CN" altLang="zh-CN" sz="2000" dirty="0"/>
              <a:t>或者</a:t>
            </a:r>
            <a:r>
              <a:rPr lang="en-US" altLang="zh-CN" sz="2000" dirty="0"/>
              <a:t>“</a:t>
            </a:r>
            <a:r>
              <a:rPr lang="zh-CN" altLang="zh-CN" sz="2000" dirty="0"/>
              <a:t>词表</a:t>
            </a:r>
            <a:r>
              <a:rPr lang="en-US" altLang="zh-CN" sz="2000" dirty="0"/>
              <a:t>” &gt;&gt;</a:t>
            </a:r>
            <a:r>
              <a:rPr lang="zh-CN" altLang="zh-CN" sz="2000" dirty="0"/>
              <a:t>在</a:t>
            </a:r>
            <a:r>
              <a:rPr lang="en-US" altLang="zh-CN" sz="2000" dirty="0"/>
              <a:t>“</a:t>
            </a:r>
            <a:r>
              <a:rPr lang="zh-CN" altLang="zh-CN" sz="2000" dirty="0"/>
              <a:t>更新词表</a:t>
            </a:r>
            <a:r>
              <a:rPr lang="en-US" altLang="zh-CN" sz="2000" dirty="0"/>
              <a:t>”</a:t>
            </a:r>
            <a:r>
              <a:rPr lang="zh-CN" altLang="zh-CN" sz="2000" dirty="0"/>
              <a:t>页面中添加中文或英文词表</a:t>
            </a:r>
            <a:r>
              <a:rPr lang="zh-CN" altLang="en-US" sz="2000" dirty="0"/>
              <a:t>。</a:t>
            </a:r>
            <a:endParaRPr lang="en-US" altLang="zh-CN" sz="2000" dirty="0">
              <a:latin typeface="+mn-ea"/>
            </a:endParaRPr>
          </a:p>
        </p:txBody>
      </p:sp>
      <p:pic>
        <p:nvPicPr>
          <p:cNvPr id="11" name="图片 10"/>
          <p:cNvPicPr/>
          <p:nvPr/>
        </p:nvPicPr>
        <p:blipFill>
          <a:blip r:embed="rId2"/>
          <a:stretch>
            <a:fillRect/>
          </a:stretch>
        </p:blipFill>
        <p:spPr>
          <a:xfrm>
            <a:off x="4669052" y="2687164"/>
            <a:ext cx="8482253" cy="1251122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3"/>
          <a:stretch>
            <a:fillRect/>
          </a:stretch>
        </p:blipFill>
        <p:spPr>
          <a:xfrm>
            <a:off x="780579" y="3312725"/>
            <a:ext cx="7184794" cy="361435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 rot="10596062">
            <a:off x="8172397" y="-436029"/>
            <a:ext cx="2507314" cy="28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252372" y="30144"/>
            <a:ext cx="11501670" cy="904455"/>
            <a:chOff x="338679" y="256070"/>
            <a:chExt cx="8180664" cy="904455"/>
          </a:xfrm>
        </p:grpSpPr>
        <p:sp>
          <p:nvSpPr>
            <p:cNvPr id="16" name="矩形 15"/>
            <p:cNvSpPr/>
            <p:nvPr/>
          </p:nvSpPr>
          <p:spPr>
            <a:xfrm>
              <a:off x="714371" y="419746"/>
              <a:ext cx="7615124" cy="588295"/>
            </a:xfrm>
            <a:prstGeom prst="rect">
              <a:avLst/>
            </a:prstGeom>
            <a:solidFill>
              <a:srgbClr val="AE0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îşľîḍe"/>
            <p:cNvSpPr/>
            <p:nvPr/>
          </p:nvSpPr>
          <p:spPr bwMode="auto">
            <a:xfrm>
              <a:off x="338679" y="256070"/>
              <a:ext cx="570815" cy="904455"/>
            </a:xfrm>
            <a:custGeom>
              <a:avLst/>
              <a:gdLst>
                <a:gd name="T0" fmla="*/ 1488 w 1488"/>
                <a:gd name="T1" fmla="*/ 498 h 1680"/>
                <a:gd name="T2" fmla="*/ 1413 w 1488"/>
                <a:gd name="T3" fmla="*/ 366 h 1680"/>
                <a:gd name="T4" fmla="*/ 820 w 1488"/>
                <a:gd name="T5" fmla="*/ 24 h 1680"/>
                <a:gd name="T6" fmla="*/ 669 w 1488"/>
                <a:gd name="T7" fmla="*/ 24 h 1680"/>
                <a:gd name="T8" fmla="*/ 76 w 1488"/>
                <a:gd name="T9" fmla="*/ 366 h 1680"/>
                <a:gd name="T10" fmla="*/ 0 w 1488"/>
                <a:gd name="T11" fmla="*/ 498 h 1680"/>
                <a:gd name="T12" fmla="*/ 0 w 1488"/>
                <a:gd name="T13" fmla="*/ 1182 h 1680"/>
                <a:gd name="T14" fmla="*/ 76 w 1488"/>
                <a:gd name="T15" fmla="*/ 1314 h 1680"/>
                <a:gd name="T16" fmla="*/ 669 w 1488"/>
                <a:gd name="T17" fmla="*/ 1656 h 1680"/>
                <a:gd name="T18" fmla="*/ 820 w 1488"/>
                <a:gd name="T19" fmla="*/ 1656 h 1680"/>
                <a:gd name="T20" fmla="*/ 1413 w 1488"/>
                <a:gd name="T21" fmla="*/ 1314 h 1680"/>
                <a:gd name="T22" fmla="*/ 1488 w 1488"/>
                <a:gd name="T23" fmla="*/ 1182 h 1680"/>
                <a:gd name="T24" fmla="*/ 1488 w 1488"/>
                <a:gd name="T25" fmla="*/ 498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8" h="1680">
                  <a:moveTo>
                    <a:pt x="1488" y="498"/>
                  </a:moveTo>
                  <a:cubicBezTo>
                    <a:pt x="1488" y="450"/>
                    <a:pt x="1454" y="390"/>
                    <a:pt x="1413" y="366"/>
                  </a:cubicBezTo>
                  <a:cubicBezTo>
                    <a:pt x="820" y="24"/>
                    <a:pt x="820" y="24"/>
                    <a:pt x="820" y="24"/>
                  </a:cubicBezTo>
                  <a:cubicBezTo>
                    <a:pt x="779" y="0"/>
                    <a:pt x="710" y="0"/>
                    <a:pt x="669" y="24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35" y="390"/>
                    <a:pt x="0" y="450"/>
                    <a:pt x="0" y="498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231"/>
                    <a:pt x="35" y="1289"/>
                    <a:pt x="76" y="1314"/>
                  </a:cubicBezTo>
                  <a:cubicBezTo>
                    <a:pt x="669" y="1656"/>
                    <a:pt x="669" y="1656"/>
                    <a:pt x="669" y="1656"/>
                  </a:cubicBezTo>
                  <a:cubicBezTo>
                    <a:pt x="710" y="1680"/>
                    <a:pt x="779" y="1680"/>
                    <a:pt x="820" y="1656"/>
                  </a:cubicBezTo>
                  <a:cubicBezTo>
                    <a:pt x="1413" y="1314"/>
                    <a:pt x="1413" y="1314"/>
                    <a:pt x="1413" y="1314"/>
                  </a:cubicBezTo>
                  <a:cubicBezTo>
                    <a:pt x="1454" y="1289"/>
                    <a:pt x="1488" y="1231"/>
                    <a:pt x="1488" y="1182"/>
                  </a:cubicBezTo>
                  <a:lnTo>
                    <a:pt x="1488" y="49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AE0C2A"/>
              </a:solidFill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altLang="zh-CN" sz="3600" dirty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75695" y="419746"/>
              <a:ext cx="74436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69083" y="236149"/>
            <a:ext cx="107923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如何处理重复论文？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69083" y="934599"/>
            <a:ext cx="103880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1</a:t>
            </a:r>
            <a:r>
              <a:rPr lang="zh-CN" altLang="en-US" sz="2000" dirty="0"/>
              <a:t>、</a:t>
            </a:r>
            <a:r>
              <a:rPr lang="zh-CN" altLang="zh-CN" sz="2000" dirty="0"/>
              <a:t>系统根据论文名称、作者、发表日期、所属单位等信息综合判断哪些</a:t>
            </a:r>
            <a:r>
              <a:rPr lang="zh-CN" altLang="en-US" sz="2000" dirty="0"/>
              <a:t>论文疑似重复。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2</a:t>
            </a:r>
            <a:r>
              <a:rPr lang="zh-CN" altLang="en-US" sz="2000" dirty="0"/>
              <a:t>、</a:t>
            </a:r>
            <a:r>
              <a:rPr lang="zh-CN" altLang="zh-CN" sz="2000" dirty="0"/>
              <a:t>论文认领 </a:t>
            </a:r>
            <a:r>
              <a:rPr lang="en-US" altLang="zh-CN" sz="2000" dirty="0"/>
              <a:t>&gt;&gt; </a:t>
            </a:r>
            <a:r>
              <a:rPr lang="zh-CN" altLang="zh-CN" sz="2000" dirty="0"/>
              <a:t>合并重复 </a:t>
            </a:r>
            <a:r>
              <a:rPr lang="en-US" altLang="zh-CN" sz="2000" dirty="0"/>
              <a:t>&gt;&gt; </a:t>
            </a:r>
            <a:r>
              <a:rPr lang="zh-CN" altLang="zh-CN" sz="2000" dirty="0"/>
              <a:t>列表操作列选择“合并”</a:t>
            </a:r>
            <a:r>
              <a:rPr lang="en-US" altLang="zh-CN" sz="2000" dirty="0"/>
              <a:t> &gt;&gt; </a:t>
            </a:r>
            <a:r>
              <a:rPr lang="zh-CN" altLang="en-US" sz="2000" dirty="0"/>
              <a:t>处理重复信息  </a:t>
            </a:r>
            <a:r>
              <a:rPr lang="en-US" altLang="zh-CN" sz="2000" dirty="0"/>
              <a:t>&gt;&gt; </a:t>
            </a:r>
            <a:r>
              <a:rPr lang="zh-CN" altLang="en-US" sz="2000" dirty="0"/>
              <a:t>保存  </a:t>
            </a:r>
            <a:endParaRPr lang="en-US" altLang="zh-CN" sz="2000" dirty="0">
              <a:latin typeface="+mn-ea"/>
            </a:endParaRPr>
          </a:p>
        </p:txBody>
      </p:sp>
      <p:pic>
        <p:nvPicPr>
          <p:cNvPr id="11" name="图片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054914" y="1844246"/>
            <a:ext cx="9052913" cy="508206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 rot="10596062">
            <a:off x="8172397" y="-436029"/>
            <a:ext cx="2507314" cy="28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252372" y="30144"/>
            <a:ext cx="11501670" cy="904455"/>
            <a:chOff x="338679" y="256070"/>
            <a:chExt cx="8180664" cy="904455"/>
          </a:xfrm>
        </p:grpSpPr>
        <p:sp>
          <p:nvSpPr>
            <p:cNvPr id="16" name="矩形 15"/>
            <p:cNvSpPr/>
            <p:nvPr/>
          </p:nvSpPr>
          <p:spPr>
            <a:xfrm>
              <a:off x="714371" y="419746"/>
              <a:ext cx="7615124" cy="588295"/>
            </a:xfrm>
            <a:prstGeom prst="rect">
              <a:avLst/>
            </a:prstGeom>
            <a:solidFill>
              <a:srgbClr val="AE0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îşľîḍe"/>
            <p:cNvSpPr/>
            <p:nvPr/>
          </p:nvSpPr>
          <p:spPr bwMode="auto">
            <a:xfrm>
              <a:off x="338679" y="256070"/>
              <a:ext cx="570815" cy="904455"/>
            </a:xfrm>
            <a:custGeom>
              <a:avLst/>
              <a:gdLst>
                <a:gd name="T0" fmla="*/ 1488 w 1488"/>
                <a:gd name="T1" fmla="*/ 498 h 1680"/>
                <a:gd name="T2" fmla="*/ 1413 w 1488"/>
                <a:gd name="T3" fmla="*/ 366 h 1680"/>
                <a:gd name="T4" fmla="*/ 820 w 1488"/>
                <a:gd name="T5" fmla="*/ 24 h 1680"/>
                <a:gd name="T6" fmla="*/ 669 w 1488"/>
                <a:gd name="T7" fmla="*/ 24 h 1680"/>
                <a:gd name="T8" fmla="*/ 76 w 1488"/>
                <a:gd name="T9" fmla="*/ 366 h 1680"/>
                <a:gd name="T10" fmla="*/ 0 w 1488"/>
                <a:gd name="T11" fmla="*/ 498 h 1680"/>
                <a:gd name="T12" fmla="*/ 0 w 1488"/>
                <a:gd name="T13" fmla="*/ 1182 h 1680"/>
                <a:gd name="T14" fmla="*/ 76 w 1488"/>
                <a:gd name="T15" fmla="*/ 1314 h 1680"/>
                <a:gd name="T16" fmla="*/ 669 w 1488"/>
                <a:gd name="T17" fmla="*/ 1656 h 1680"/>
                <a:gd name="T18" fmla="*/ 820 w 1488"/>
                <a:gd name="T19" fmla="*/ 1656 h 1680"/>
                <a:gd name="T20" fmla="*/ 1413 w 1488"/>
                <a:gd name="T21" fmla="*/ 1314 h 1680"/>
                <a:gd name="T22" fmla="*/ 1488 w 1488"/>
                <a:gd name="T23" fmla="*/ 1182 h 1680"/>
                <a:gd name="T24" fmla="*/ 1488 w 1488"/>
                <a:gd name="T25" fmla="*/ 498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8" h="1680">
                  <a:moveTo>
                    <a:pt x="1488" y="498"/>
                  </a:moveTo>
                  <a:cubicBezTo>
                    <a:pt x="1488" y="450"/>
                    <a:pt x="1454" y="390"/>
                    <a:pt x="1413" y="366"/>
                  </a:cubicBezTo>
                  <a:cubicBezTo>
                    <a:pt x="820" y="24"/>
                    <a:pt x="820" y="24"/>
                    <a:pt x="820" y="24"/>
                  </a:cubicBezTo>
                  <a:cubicBezTo>
                    <a:pt x="779" y="0"/>
                    <a:pt x="710" y="0"/>
                    <a:pt x="669" y="24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35" y="390"/>
                    <a:pt x="0" y="450"/>
                    <a:pt x="0" y="498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231"/>
                    <a:pt x="35" y="1289"/>
                    <a:pt x="76" y="1314"/>
                  </a:cubicBezTo>
                  <a:cubicBezTo>
                    <a:pt x="669" y="1656"/>
                    <a:pt x="669" y="1656"/>
                    <a:pt x="669" y="1656"/>
                  </a:cubicBezTo>
                  <a:cubicBezTo>
                    <a:pt x="710" y="1680"/>
                    <a:pt x="779" y="1680"/>
                    <a:pt x="820" y="1656"/>
                  </a:cubicBezTo>
                  <a:cubicBezTo>
                    <a:pt x="1413" y="1314"/>
                    <a:pt x="1413" y="1314"/>
                    <a:pt x="1413" y="1314"/>
                  </a:cubicBezTo>
                  <a:cubicBezTo>
                    <a:pt x="1454" y="1289"/>
                    <a:pt x="1488" y="1231"/>
                    <a:pt x="1488" y="1182"/>
                  </a:cubicBezTo>
                  <a:lnTo>
                    <a:pt x="1488" y="49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AE0C2A"/>
              </a:solidFill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altLang="zh-CN" sz="3600" dirty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75695" y="419746"/>
              <a:ext cx="74436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69083" y="236149"/>
            <a:ext cx="107923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如何导出论文？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0579" y="1266860"/>
            <a:ext cx="45296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/>
              <a:t>论文认领 </a:t>
            </a:r>
            <a:r>
              <a:rPr lang="en-US" altLang="zh-CN" sz="2000" dirty="0"/>
              <a:t>&gt;&gt; </a:t>
            </a:r>
            <a:r>
              <a:rPr lang="zh-CN" altLang="zh-CN" sz="2000" dirty="0"/>
              <a:t>输入筛选条件 </a:t>
            </a:r>
            <a:r>
              <a:rPr lang="en-US" altLang="zh-CN" sz="2000" dirty="0"/>
              <a:t>&gt;&gt; </a:t>
            </a:r>
            <a:r>
              <a:rPr lang="zh-CN" altLang="zh-CN" sz="2000" dirty="0"/>
              <a:t>查询导出数据 </a:t>
            </a:r>
            <a:r>
              <a:rPr lang="en-US" altLang="zh-CN" sz="2000" dirty="0"/>
              <a:t>&gt;&gt; </a:t>
            </a:r>
            <a:r>
              <a:rPr lang="zh-CN" altLang="zh-CN" sz="2000" dirty="0"/>
              <a:t>选择“数据导出” </a:t>
            </a:r>
            <a:r>
              <a:rPr lang="en-US" altLang="zh-CN" sz="2000" dirty="0"/>
              <a:t>&gt;&gt;</a:t>
            </a:r>
            <a:r>
              <a:rPr lang="zh-CN" altLang="zh-CN" sz="2000" dirty="0"/>
              <a:t>勾选导出论文状态和导出字段 </a:t>
            </a:r>
            <a:r>
              <a:rPr lang="en-US" altLang="zh-CN" sz="2000" dirty="0"/>
              <a:t>&gt;&gt;</a:t>
            </a:r>
            <a:r>
              <a:rPr lang="zh-CN" altLang="zh-CN" sz="2000" dirty="0"/>
              <a:t>一键导出</a:t>
            </a:r>
            <a:endParaRPr lang="en-US" altLang="zh-CN" sz="2000" dirty="0"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80579" y="3630809"/>
            <a:ext cx="421155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备注</a:t>
            </a:r>
            <a:r>
              <a:rPr lang="zh-CN" altLang="zh-CN" sz="2000" dirty="0"/>
              <a:t>：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zh-CN" sz="2000" dirty="0"/>
              <a:t>导出老师作为第一作者或者通讯作者文章，筛选条件栏同时勾选“第一作者”和“通讯作者”，后面逻辑关系选择“或”。</a:t>
            </a:r>
            <a:endParaRPr lang="zh-CN" altLang="en-US" sz="2000" dirty="0"/>
          </a:p>
        </p:txBody>
      </p:sp>
      <p:pic>
        <p:nvPicPr>
          <p:cNvPr id="13" name="图片 12"/>
          <p:cNvPicPr/>
          <p:nvPr/>
        </p:nvPicPr>
        <p:blipFill>
          <a:blip r:embed="rId2"/>
          <a:stretch>
            <a:fillRect/>
          </a:stretch>
        </p:blipFill>
        <p:spPr>
          <a:xfrm>
            <a:off x="5092995" y="1170932"/>
            <a:ext cx="7099005" cy="2025668"/>
          </a:xfrm>
          <a:prstGeom prst="rect">
            <a:avLst/>
          </a:prstGeom>
        </p:spPr>
      </p:pic>
      <p:pic>
        <p:nvPicPr>
          <p:cNvPr id="19" name="图片 18"/>
          <p:cNvPicPr/>
          <p:nvPr/>
        </p:nvPicPr>
        <p:blipFill>
          <a:blip r:embed="rId3"/>
          <a:stretch>
            <a:fillRect/>
          </a:stretch>
        </p:blipFill>
        <p:spPr>
          <a:xfrm>
            <a:off x="5092995" y="3136526"/>
            <a:ext cx="7099005" cy="350882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 rot="10596062">
            <a:off x="8172397" y="-436029"/>
            <a:ext cx="2507314" cy="28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252372" y="30144"/>
            <a:ext cx="11501670" cy="904455"/>
            <a:chOff x="338679" y="256070"/>
            <a:chExt cx="8180664" cy="904455"/>
          </a:xfrm>
        </p:grpSpPr>
        <p:sp>
          <p:nvSpPr>
            <p:cNvPr id="16" name="矩形 15"/>
            <p:cNvSpPr/>
            <p:nvPr/>
          </p:nvSpPr>
          <p:spPr>
            <a:xfrm>
              <a:off x="714371" y="419746"/>
              <a:ext cx="7615124" cy="588295"/>
            </a:xfrm>
            <a:prstGeom prst="rect">
              <a:avLst/>
            </a:prstGeom>
            <a:solidFill>
              <a:srgbClr val="AE0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îşľîḍe"/>
            <p:cNvSpPr/>
            <p:nvPr/>
          </p:nvSpPr>
          <p:spPr bwMode="auto">
            <a:xfrm>
              <a:off x="338679" y="256070"/>
              <a:ext cx="570815" cy="904455"/>
            </a:xfrm>
            <a:custGeom>
              <a:avLst/>
              <a:gdLst>
                <a:gd name="T0" fmla="*/ 1488 w 1488"/>
                <a:gd name="T1" fmla="*/ 498 h 1680"/>
                <a:gd name="T2" fmla="*/ 1413 w 1488"/>
                <a:gd name="T3" fmla="*/ 366 h 1680"/>
                <a:gd name="T4" fmla="*/ 820 w 1488"/>
                <a:gd name="T5" fmla="*/ 24 h 1680"/>
                <a:gd name="T6" fmla="*/ 669 w 1488"/>
                <a:gd name="T7" fmla="*/ 24 h 1680"/>
                <a:gd name="T8" fmla="*/ 76 w 1488"/>
                <a:gd name="T9" fmla="*/ 366 h 1680"/>
                <a:gd name="T10" fmla="*/ 0 w 1488"/>
                <a:gd name="T11" fmla="*/ 498 h 1680"/>
                <a:gd name="T12" fmla="*/ 0 w 1488"/>
                <a:gd name="T13" fmla="*/ 1182 h 1680"/>
                <a:gd name="T14" fmla="*/ 76 w 1488"/>
                <a:gd name="T15" fmla="*/ 1314 h 1680"/>
                <a:gd name="T16" fmla="*/ 669 w 1488"/>
                <a:gd name="T17" fmla="*/ 1656 h 1680"/>
                <a:gd name="T18" fmla="*/ 820 w 1488"/>
                <a:gd name="T19" fmla="*/ 1656 h 1680"/>
                <a:gd name="T20" fmla="*/ 1413 w 1488"/>
                <a:gd name="T21" fmla="*/ 1314 h 1680"/>
                <a:gd name="T22" fmla="*/ 1488 w 1488"/>
                <a:gd name="T23" fmla="*/ 1182 h 1680"/>
                <a:gd name="T24" fmla="*/ 1488 w 1488"/>
                <a:gd name="T25" fmla="*/ 498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8" h="1680">
                  <a:moveTo>
                    <a:pt x="1488" y="498"/>
                  </a:moveTo>
                  <a:cubicBezTo>
                    <a:pt x="1488" y="450"/>
                    <a:pt x="1454" y="390"/>
                    <a:pt x="1413" y="366"/>
                  </a:cubicBezTo>
                  <a:cubicBezTo>
                    <a:pt x="820" y="24"/>
                    <a:pt x="820" y="24"/>
                    <a:pt x="820" y="24"/>
                  </a:cubicBezTo>
                  <a:cubicBezTo>
                    <a:pt x="779" y="0"/>
                    <a:pt x="710" y="0"/>
                    <a:pt x="669" y="24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35" y="390"/>
                    <a:pt x="0" y="450"/>
                    <a:pt x="0" y="498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231"/>
                    <a:pt x="35" y="1289"/>
                    <a:pt x="76" y="1314"/>
                  </a:cubicBezTo>
                  <a:cubicBezTo>
                    <a:pt x="669" y="1656"/>
                    <a:pt x="669" y="1656"/>
                    <a:pt x="669" y="1656"/>
                  </a:cubicBezTo>
                  <a:cubicBezTo>
                    <a:pt x="710" y="1680"/>
                    <a:pt x="779" y="1680"/>
                    <a:pt x="820" y="1656"/>
                  </a:cubicBezTo>
                  <a:cubicBezTo>
                    <a:pt x="1413" y="1314"/>
                    <a:pt x="1413" y="1314"/>
                    <a:pt x="1413" y="1314"/>
                  </a:cubicBezTo>
                  <a:cubicBezTo>
                    <a:pt x="1454" y="1289"/>
                    <a:pt x="1488" y="1231"/>
                    <a:pt x="1488" y="1182"/>
                  </a:cubicBezTo>
                  <a:lnTo>
                    <a:pt x="1488" y="49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AE0C2A"/>
              </a:solidFill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altLang="zh-CN" sz="3600" dirty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75695" y="419746"/>
              <a:ext cx="74436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69083" y="236149"/>
            <a:ext cx="107923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其他常见问题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103298" y="1008041"/>
          <a:ext cx="10061105" cy="4776552"/>
        </p:xfrm>
        <a:graphic>
          <a:graphicData uri="http://schemas.openxmlformats.org/drawingml/2006/table">
            <a:tbl>
              <a:tblPr firstRow="1" firstCol="1" bandRow="1"/>
              <a:tblGrid>
                <a:gridCol w="2712856"/>
                <a:gridCol w="7348249"/>
              </a:tblGrid>
              <a:tr h="672478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问题描述</a:t>
                      </a:r>
                      <a:endParaRPr lang="zh-CN" sz="18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解释说明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6249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/>
                        </a:rPr>
                        <a:t>新增科研数据为什么没有编号？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/>
                        </a:rPr>
                        <a:t>发现没有系统自动编号的科研数据，先检查当前数据的审核状态，新增的项目或成果只有被学校审核通过后系统才会自动分配编号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895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认领平台中缺少账号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/>
                        </a:rPr>
                        <a:t>遇到认领平台中缺少某位作者账号的问题，请先确认作者是否从未访问过认领平台。</a:t>
                      </a:r>
                      <a:r>
                        <a:rPr lang="zh-CN" altLang="en-US" sz="180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科研人员首次访问认领平台时，系统会根据微人大中的个人信息创建账号。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7525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案例成果如何录入系统？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  <a:latin typeface="Calibri" panose="020F0502020204030204"/>
                          <a:ea typeface="+mn-ea"/>
                          <a:cs typeface="Times New Roman" panose="02020603050405020304"/>
                        </a:rPr>
                        <a:t>案例成果由中国人民大学中国社会科学案例中心（简称“案例中心”）管理，为便于老师查询，案例中心会将已经入库并结项的案例数据提供给人文社科部，人文社科部协助导入科研系统，不需要老师和科研秘书录入。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2467" y="6046869"/>
            <a:ext cx="11469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</a:rPr>
              <a:t>也可在科研系统</a:t>
            </a:r>
            <a:r>
              <a:rPr lang="en-US" altLang="zh-CN" sz="2000" dirty="0">
                <a:solidFill>
                  <a:srgbClr val="FF0000"/>
                </a:solidFill>
              </a:rPr>
              <a:t>——</a:t>
            </a:r>
            <a:r>
              <a:rPr lang="zh-CN" altLang="en-US" sz="2000" dirty="0">
                <a:solidFill>
                  <a:srgbClr val="FF0000"/>
                </a:solidFill>
              </a:rPr>
              <a:t>文档共享中下载</a:t>
            </a:r>
            <a:r>
              <a:rPr lang="en-US" altLang="zh-CN" sz="2000" dirty="0">
                <a:solidFill>
                  <a:srgbClr val="FF0000"/>
                </a:solidFill>
              </a:rPr>
              <a:t>《</a:t>
            </a:r>
            <a:r>
              <a:rPr lang="zh-CN" altLang="en-US" sz="2000" dirty="0">
                <a:solidFill>
                  <a:srgbClr val="FF0000"/>
                </a:solidFill>
              </a:rPr>
              <a:t>科研管理系统常见答疑速查表</a:t>
            </a:r>
            <a:r>
              <a:rPr lang="en-US" altLang="zh-CN" sz="2000" dirty="0">
                <a:solidFill>
                  <a:srgbClr val="FF0000"/>
                </a:solidFill>
              </a:rPr>
              <a:t>》</a:t>
            </a:r>
            <a:r>
              <a:rPr lang="zh-CN" altLang="en-US" sz="2000" dirty="0">
                <a:solidFill>
                  <a:srgbClr val="FF0000"/>
                </a:solidFill>
              </a:rPr>
              <a:t>，里面记录了常见问题答疑。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68" y="1734652"/>
            <a:ext cx="12230168" cy="41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6"/>
          <a:stretch>
            <a:fillRect/>
          </a:stretch>
        </p:blipFill>
        <p:spPr>
          <a:xfrm>
            <a:off x="1524000" y="1672627"/>
            <a:ext cx="9144001" cy="4930192"/>
          </a:xfrm>
          <a:prstGeom prst="rect">
            <a:avLst/>
          </a:prstGeom>
        </p:spPr>
      </p:pic>
      <p:pic>
        <p:nvPicPr>
          <p:cNvPr id="8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>
            <a:off x="1501406" y="2140059"/>
            <a:ext cx="4179176" cy="481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 descr="part素材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479" y="947299"/>
            <a:ext cx="489832" cy="1714274"/>
          </a:xfrm>
          <a:prstGeom prst="rect">
            <a:avLst/>
          </a:prstGeom>
        </p:spPr>
      </p:pic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1991943" y="2536097"/>
            <a:ext cx="8675578" cy="1893930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zh-CN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32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zh-CN" altLang="en-US" sz="4400" dirty="0">
                <a:solidFill>
                  <a:srgbClr val="AE0C2A"/>
                </a:solidFill>
                <a:latin typeface="方正小标宋简体" panose="00000600000000000000" pitchFamily="2" charset="-122"/>
                <a:ea typeface="方正小标宋简体" panose="00000600000000000000" pitchFamily="2" charset="-122"/>
              </a:rPr>
              <a:t>科研系统介绍</a:t>
            </a:r>
            <a:endParaRPr lang="zh-CN" altLang="en-US" sz="4400" dirty="0">
              <a:solidFill>
                <a:srgbClr val="AE0C2A"/>
              </a:solidFill>
              <a:latin typeface="方正小标宋简体" panose="00000600000000000000" pitchFamily="2" charset="-122"/>
              <a:ea typeface="方正小标宋简体" panose="00000600000000000000" pitchFamily="2" charset="-122"/>
            </a:endParaRPr>
          </a:p>
        </p:txBody>
      </p:sp>
      <p:sp>
        <p:nvSpPr>
          <p:cNvPr id="14" name="TextBox 12"/>
          <p:cNvSpPr txBox="1"/>
          <p:nvPr/>
        </p:nvSpPr>
        <p:spPr>
          <a:xfrm>
            <a:off x="2177599" y="1517989"/>
            <a:ext cx="3327556" cy="721072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zh-CN" altLang="en-US" sz="4000" b="1" i="1" spc="454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第一部分</a:t>
            </a:r>
            <a:endParaRPr lang="zh-CN" altLang="en-US" sz="4000" b="1" i="1" spc="454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315159" y="924423"/>
            <a:ext cx="6375830" cy="5312872"/>
            <a:chOff x="1791159" y="924423"/>
            <a:chExt cx="6375830" cy="5312872"/>
          </a:xfrm>
        </p:grpSpPr>
        <p:grpSp>
          <p:nvGrpSpPr>
            <p:cNvPr id="23" name="组合 22"/>
            <p:cNvGrpSpPr/>
            <p:nvPr/>
          </p:nvGrpSpPr>
          <p:grpSpPr>
            <a:xfrm>
              <a:off x="6038500" y="924423"/>
              <a:ext cx="2128489" cy="1887866"/>
              <a:chOff x="7333195" y="655868"/>
              <a:chExt cx="2128489" cy="1887866"/>
            </a:xfrm>
          </p:grpSpPr>
          <p:cxnSp>
            <p:nvCxnSpPr>
              <p:cNvPr id="28" name="直接连接符 27"/>
              <p:cNvCxnSpPr/>
              <p:nvPr/>
            </p:nvCxnSpPr>
            <p:spPr>
              <a:xfrm flipV="1">
                <a:off x="7333195" y="1377942"/>
                <a:ext cx="1506434" cy="1165792"/>
              </a:xfrm>
              <a:prstGeom prst="line">
                <a:avLst/>
              </a:prstGeom>
              <a:ln>
                <a:solidFill>
                  <a:srgbClr val="7F6531"/>
                </a:solidFill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V="1">
                <a:off x="8112434" y="655868"/>
                <a:ext cx="1287357" cy="942875"/>
              </a:xfrm>
              <a:prstGeom prst="line">
                <a:avLst/>
              </a:prstGeom>
              <a:ln w="28575">
                <a:gradFill>
                  <a:gsLst>
                    <a:gs pos="100000">
                      <a:srgbClr val="D0B786">
                        <a:alpha val="40000"/>
                      </a:srgbClr>
                    </a:gs>
                    <a:gs pos="0">
                      <a:srgbClr val="8A6E36"/>
                    </a:gs>
                  </a:gsLst>
                  <a:lin ang="5400000" scaled="1"/>
                </a:gra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V="1">
                <a:off x="7894141" y="1155025"/>
                <a:ext cx="1567543" cy="1165792"/>
              </a:xfrm>
              <a:prstGeom prst="line">
                <a:avLst/>
              </a:prstGeom>
              <a:ln>
                <a:gradFill>
                  <a:gsLst>
                    <a:gs pos="100000">
                      <a:srgbClr val="D0B786">
                        <a:alpha val="0"/>
                      </a:srgbClr>
                    </a:gs>
                    <a:gs pos="0">
                      <a:srgbClr val="8A6E36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/>
            <p:cNvGrpSpPr/>
            <p:nvPr/>
          </p:nvGrpSpPr>
          <p:grpSpPr>
            <a:xfrm>
              <a:off x="1791159" y="4349429"/>
              <a:ext cx="2128489" cy="1887866"/>
              <a:chOff x="1791159" y="4349429"/>
              <a:chExt cx="2128489" cy="1887866"/>
            </a:xfrm>
          </p:grpSpPr>
          <p:cxnSp>
            <p:nvCxnSpPr>
              <p:cNvPr id="25" name="直接连接符 24"/>
              <p:cNvCxnSpPr/>
              <p:nvPr/>
            </p:nvCxnSpPr>
            <p:spPr>
              <a:xfrm flipV="1">
                <a:off x="1791159" y="5071503"/>
                <a:ext cx="1506434" cy="1165792"/>
              </a:xfrm>
              <a:prstGeom prst="line">
                <a:avLst/>
              </a:prstGeom>
              <a:ln>
                <a:solidFill>
                  <a:srgbClr val="7F6531"/>
                </a:solidFill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flipV="1">
                <a:off x="2570398" y="4349429"/>
                <a:ext cx="1287357" cy="942875"/>
              </a:xfrm>
              <a:prstGeom prst="line">
                <a:avLst/>
              </a:prstGeom>
              <a:ln w="28575">
                <a:gradFill>
                  <a:gsLst>
                    <a:gs pos="100000">
                      <a:srgbClr val="D0B786">
                        <a:alpha val="40000"/>
                      </a:srgbClr>
                    </a:gs>
                    <a:gs pos="0">
                      <a:srgbClr val="8A6E36"/>
                    </a:gs>
                  </a:gsLst>
                  <a:lin ang="5400000" scaled="1"/>
                </a:gra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V="1">
                <a:off x="2352105" y="4848586"/>
                <a:ext cx="1567543" cy="1165792"/>
              </a:xfrm>
              <a:prstGeom prst="line">
                <a:avLst/>
              </a:prstGeom>
              <a:ln>
                <a:gradFill>
                  <a:gsLst>
                    <a:gs pos="100000">
                      <a:srgbClr val="D0B786">
                        <a:alpha val="0"/>
                      </a:srgbClr>
                    </a:gs>
                    <a:gs pos="0">
                      <a:srgbClr val="8A6E36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 rot="10596062">
            <a:off x="8172397" y="-436029"/>
            <a:ext cx="2507314" cy="28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252372" y="30144"/>
            <a:ext cx="11501670" cy="904455"/>
            <a:chOff x="338679" y="256070"/>
            <a:chExt cx="8180664" cy="904455"/>
          </a:xfrm>
        </p:grpSpPr>
        <p:sp>
          <p:nvSpPr>
            <p:cNvPr id="16" name="矩形 15"/>
            <p:cNvSpPr/>
            <p:nvPr/>
          </p:nvSpPr>
          <p:spPr>
            <a:xfrm>
              <a:off x="714371" y="419746"/>
              <a:ext cx="7615124" cy="588295"/>
            </a:xfrm>
            <a:prstGeom prst="rect">
              <a:avLst/>
            </a:prstGeom>
            <a:solidFill>
              <a:srgbClr val="AE0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îşľîḍe"/>
            <p:cNvSpPr/>
            <p:nvPr/>
          </p:nvSpPr>
          <p:spPr bwMode="auto">
            <a:xfrm>
              <a:off x="338679" y="256070"/>
              <a:ext cx="570815" cy="904455"/>
            </a:xfrm>
            <a:custGeom>
              <a:avLst/>
              <a:gdLst>
                <a:gd name="T0" fmla="*/ 1488 w 1488"/>
                <a:gd name="T1" fmla="*/ 498 h 1680"/>
                <a:gd name="T2" fmla="*/ 1413 w 1488"/>
                <a:gd name="T3" fmla="*/ 366 h 1680"/>
                <a:gd name="T4" fmla="*/ 820 w 1488"/>
                <a:gd name="T5" fmla="*/ 24 h 1680"/>
                <a:gd name="T6" fmla="*/ 669 w 1488"/>
                <a:gd name="T7" fmla="*/ 24 h 1680"/>
                <a:gd name="T8" fmla="*/ 76 w 1488"/>
                <a:gd name="T9" fmla="*/ 366 h 1680"/>
                <a:gd name="T10" fmla="*/ 0 w 1488"/>
                <a:gd name="T11" fmla="*/ 498 h 1680"/>
                <a:gd name="T12" fmla="*/ 0 w 1488"/>
                <a:gd name="T13" fmla="*/ 1182 h 1680"/>
                <a:gd name="T14" fmla="*/ 76 w 1488"/>
                <a:gd name="T15" fmla="*/ 1314 h 1680"/>
                <a:gd name="T16" fmla="*/ 669 w 1488"/>
                <a:gd name="T17" fmla="*/ 1656 h 1680"/>
                <a:gd name="T18" fmla="*/ 820 w 1488"/>
                <a:gd name="T19" fmla="*/ 1656 h 1680"/>
                <a:gd name="T20" fmla="*/ 1413 w 1488"/>
                <a:gd name="T21" fmla="*/ 1314 h 1680"/>
                <a:gd name="T22" fmla="*/ 1488 w 1488"/>
                <a:gd name="T23" fmla="*/ 1182 h 1680"/>
                <a:gd name="T24" fmla="*/ 1488 w 1488"/>
                <a:gd name="T25" fmla="*/ 498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8" h="1680">
                  <a:moveTo>
                    <a:pt x="1488" y="498"/>
                  </a:moveTo>
                  <a:cubicBezTo>
                    <a:pt x="1488" y="450"/>
                    <a:pt x="1454" y="390"/>
                    <a:pt x="1413" y="366"/>
                  </a:cubicBezTo>
                  <a:cubicBezTo>
                    <a:pt x="820" y="24"/>
                    <a:pt x="820" y="24"/>
                    <a:pt x="820" y="24"/>
                  </a:cubicBezTo>
                  <a:cubicBezTo>
                    <a:pt x="779" y="0"/>
                    <a:pt x="710" y="0"/>
                    <a:pt x="669" y="24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35" y="390"/>
                    <a:pt x="0" y="450"/>
                    <a:pt x="0" y="498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231"/>
                    <a:pt x="35" y="1289"/>
                    <a:pt x="76" y="1314"/>
                  </a:cubicBezTo>
                  <a:cubicBezTo>
                    <a:pt x="669" y="1656"/>
                    <a:pt x="669" y="1656"/>
                    <a:pt x="669" y="1656"/>
                  </a:cubicBezTo>
                  <a:cubicBezTo>
                    <a:pt x="710" y="1680"/>
                    <a:pt x="779" y="1680"/>
                    <a:pt x="820" y="1656"/>
                  </a:cubicBezTo>
                  <a:cubicBezTo>
                    <a:pt x="1413" y="1314"/>
                    <a:pt x="1413" y="1314"/>
                    <a:pt x="1413" y="1314"/>
                  </a:cubicBezTo>
                  <a:cubicBezTo>
                    <a:pt x="1454" y="1289"/>
                    <a:pt x="1488" y="1231"/>
                    <a:pt x="1488" y="1182"/>
                  </a:cubicBezTo>
                  <a:lnTo>
                    <a:pt x="1488" y="49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AE0C2A"/>
              </a:solidFill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altLang="zh-CN" sz="3600" dirty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75695" y="419746"/>
              <a:ext cx="74436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69083" y="236149"/>
            <a:ext cx="107923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相关业务联系人和联系电话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9812" y="1195731"/>
            <a:ext cx="10792375" cy="4923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国家社科基金项目：冯哲（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62519616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国家自然科学基金项目：张羽（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62511037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教育部人文社科项目、北京市教委共建项目、北京市社科基金项目，北京市社科联项目：史雪柯（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62511037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教育部人文社会科学重点研究基地：刁书翰（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62510534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校级项目：傅卓言（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62519616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科研成果管理：马翊馨  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62513695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科研系统使用问题：强博文  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82504542/82501759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481" y="1"/>
            <a:ext cx="9143040" cy="656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536698" y="2469105"/>
            <a:ext cx="7118606" cy="14131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2192" tIns="31096" rIns="62192" bIns="31096" numCol="1" anchor="ctr" anchorCtr="0" compatLnSpc="1"/>
          <a:lstStyle>
            <a:defPPr>
              <a:defRPr lang="zh-CN"/>
            </a:defPPr>
            <a:lvl1pPr marL="0" algn="ctr" defTabSz="914400" eaLnBrk="0" latinLnBrk="0" hangingPunct="0">
              <a:defRPr sz="4800">
                <a:solidFill>
                  <a:srgbClr val="9E1E33"/>
                </a:solidFill>
                <a:latin typeface="方正小标宋简体" panose="00000600000000000000" pitchFamily="2" charset="-122"/>
                <a:ea typeface="方正小标宋简体" panose="00000600000000000000" pitchFamily="2" charset="-122"/>
                <a:cs typeface="+mj-cs"/>
              </a:defRPr>
            </a:lvl1pPr>
            <a:lvl2pPr marL="457200" algn="ctr" defTabSz="914400" eaLnBrk="0" latinLnBrk="0" hangingPunct="0">
              <a:defRPr sz="4400">
                <a:ea typeface="宋体" panose="02010600030101010101" pitchFamily="2" charset="-122"/>
              </a:defRPr>
            </a:lvl2pPr>
            <a:lvl3pPr marL="914400" algn="ctr" defTabSz="914400" eaLnBrk="0" latinLnBrk="0" hangingPunct="0">
              <a:defRPr sz="4400">
                <a:ea typeface="宋体" panose="02010600030101010101" pitchFamily="2" charset="-122"/>
              </a:defRPr>
            </a:lvl3pPr>
            <a:lvl4pPr marL="1371600" algn="ctr" defTabSz="914400" eaLnBrk="0" latinLnBrk="0" hangingPunct="0">
              <a:defRPr sz="4400">
                <a:ea typeface="宋体" panose="02010600030101010101" pitchFamily="2" charset="-122"/>
              </a:defRPr>
            </a:lvl4pPr>
            <a:lvl5pPr marL="1828800" algn="ctr" defTabSz="914400" eaLnBrk="0" latinLnBrk="0" hangingPunct="0">
              <a:defRPr sz="4400">
                <a:ea typeface="宋体" panose="02010600030101010101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ea typeface="宋体" panose="02010600030101010101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ea typeface="宋体" panose="02010600030101010101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ea typeface="宋体" panose="02010600030101010101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ea typeface="宋体" panose="02010600030101010101" pitchFamily="2" charset="-122"/>
              </a:defRPr>
            </a:lvl9pPr>
          </a:lstStyle>
          <a:p>
            <a:r>
              <a:rPr lang="zh-CN" altLang="en-US" sz="4355" dirty="0"/>
              <a:t>谢谢</a:t>
            </a:r>
            <a:endParaRPr lang="zh-CN" altLang="en-US" sz="4355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screen"/>
          <a:srcRect r="22241"/>
          <a:stretch>
            <a:fillRect/>
          </a:stretch>
        </p:blipFill>
        <p:spPr>
          <a:xfrm>
            <a:off x="1828658" y="362904"/>
            <a:ext cx="2350823" cy="83786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786748" y="1119748"/>
            <a:ext cx="4618504" cy="4618504"/>
            <a:chOff x="3959284" y="1422211"/>
            <a:chExt cx="4055409" cy="4055409"/>
          </a:xfrm>
        </p:grpSpPr>
        <p:sp>
          <p:nvSpPr>
            <p:cNvPr id="6" name="弧形 5"/>
            <p:cNvSpPr/>
            <p:nvPr/>
          </p:nvSpPr>
          <p:spPr>
            <a:xfrm rot="3942566" flipH="1">
              <a:off x="3959284" y="1422211"/>
              <a:ext cx="4055409" cy="4055409"/>
            </a:xfrm>
            <a:prstGeom prst="arc">
              <a:avLst>
                <a:gd name="adj1" fmla="val 16200000"/>
                <a:gd name="adj2" fmla="val 1204186"/>
              </a:avLst>
            </a:prstGeom>
            <a:noFill/>
            <a:ln w="28575">
              <a:gradFill>
                <a:gsLst>
                  <a:gs pos="50000">
                    <a:srgbClr val="B78B57"/>
                  </a:gs>
                  <a:gs pos="0">
                    <a:schemeClr val="accent2">
                      <a:lumMod val="60000"/>
                      <a:lumOff val="40000"/>
                      <a:alpha val="2000"/>
                    </a:schemeClr>
                  </a:gs>
                  <a:gs pos="100000">
                    <a:srgbClr val="654D2D"/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弧形 7"/>
            <p:cNvSpPr/>
            <p:nvPr/>
          </p:nvSpPr>
          <p:spPr>
            <a:xfrm rot="18548610" flipH="1">
              <a:off x="3959284" y="1422211"/>
              <a:ext cx="4055409" cy="4055409"/>
            </a:xfrm>
            <a:prstGeom prst="arc">
              <a:avLst>
                <a:gd name="adj1" fmla="val 16200000"/>
                <a:gd name="adj2" fmla="val 1204186"/>
              </a:avLst>
            </a:prstGeom>
            <a:noFill/>
            <a:ln w="28575">
              <a:gradFill>
                <a:gsLst>
                  <a:gs pos="50000">
                    <a:srgbClr val="B78B57"/>
                  </a:gs>
                  <a:gs pos="0">
                    <a:schemeClr val="accent2">
                      <a:lumMod val="60000"/>
                      <a:lumOff val="40000"/>
                      <a:alpha val="2000"/>
                    </a:schemeClr>
                  </a:gs>
                  <a:gs pos="100000">
                    <a:srgbClr val="654D2D"/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弧形 8"/>
            <p:cNvSpPr/>
            <p:nvPr/>
          </p:nvSpPr>
          <p:spPr>
            <a:xfrm rot="11219405" flipH="1">
              <a:off x="3959284" y="1422211"/>
              <a:ext cx="4055409" cy="4055409"/>
            </a:xfrm>
            <a:prstGeom prst="arc">
              <a:avLst>
                <a:gd name="adj1" fmla="val 16200000"/>
                <a:gd name="adj2" fmla="val 1204186"/>
              </a:avLst>
            </a:prstGeom>
            <a:noFill/>
            <a:ln w="28575">
              <a:gradFill>
                <a:gsLst>
                  <a:gs pos="50000">
                    <a:srgbClr val="B78B57"/>
                  </a:gs>
                  <a:gs pos="0">
                    <a:schemeClr val="accent2">
                      <a:lumMod val="60000"/>
                      <a:lumOff val="40000"/>
                      <a:alpha val="2000"/>
                    </a:schemeClr>
                  </a:gs>
                  <a:gs pos="100000">
                    <a:srgbClr val="654D2D"/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315159" y="924423"/>
            <a:ext cx="6375830" cy="5312872"/>
            <a:chOff x="1791159" y="924423"/>
            <a:chExt cx="6375830" cy="5312872"/>
          </a:xfrm>
        </p:grpSpPr>
        <p:grpSp>
          <p:nvGrpSpPr>
            <p:cNvPr id="18" name="组合 17"/>
            <p:cNvGrpSpPr/>
            <p:nvPr/>
          </p:nvGrpSpPr>
          <p:grpSpPr>
            <a:xfrm>
              <a:off x="6038500" y="924423"/>
              <a:ext cx="2128489" cy="1887866"/>
              <a:chOff x="7333195" y="655868"/>
              <a:chExt cx="2128489" cy="1887866"/>
            </a:xfrm>
          </p:grpSpPr>
          <p:cxnSp>
            <p:nvCxnSpPr>
              <p:cNvPr id="23" name="直接连接符 22"/>
              <p:cNvCxnSpPr/>
              <p:nvPr/>
            </p:nvCxnSpPr>
            <p:spPr>
              <a:xfrm flipV="1">
                <a:off x="7333195" y="1377942"/>
                <a:ext cx="1506434" cy="1165792"/>
              </a:xfrm>
              <a:prstGeom prst="line">
                <a:avLst/>
              </a:prstGeom>
              <a:ln>
                <a:solidFill>
                  <a:srgbClr val="7F6531"/>
                </a:solidFill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flipV="1">
                <a:off x="8112434" y="655868"/>
                <a:ext cx="1287357" cy="942875"/>
              </a:xfrm>
              <a:prstGeom prst="line">
                <a:avLst/>
              </a:prstGeom>
              <a:ln w="28575">
                <a:gradFill>
                  <a:gsLst>
                    <a:gs pos="100000">
                      <a:srgbClr val="D0B786">
                        <a:alpha val="40000"/>
                      </a:srgbClr>
                    </a:gs>
                    <a:gs pos="0">
                      <a:srgbClr val="8A6E36"/>
                    </a:gs>
                  </a:gsLst>
                  <a:lin ang="5400000" scaled="1"/>
                </a:gra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V="1">
                <a:off x="7894141" y="1155025"/>
                <a:ext cx="1567543" cy="1165792"/>
              </a:xfrm>
              <a:prstGeom prst="line">
                <a:avLst/>
              </a:prstGeom>
              <a:ln>
                <a:gradFill>
                  <a:gsLst>
                    <a:gs pos="100000">
                      <a:srgbClr val="D0B786">
                        <a:alpha val="0"/>
                      </a:srgbClr>
                    </a:gs>
                    <a:gs pos="0">
                      <a:srgbClr val="8A6E36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组合 18"/>
            <p:cNvGrpSpPr/>
            <p:nvPr/>
          </p:nvGrpSpPr>
          <p:grpSpPr>
            <a:xfrm>
              <a:off x="1791159" y="4349429"/>
              <a:ext cx="2128489" cy="1887866"/>
              <a:chOff x="1791159" y="4349429"/>
              <a:chExt cx="2128489" cy="1887866"/>
            </a:xfrm>
          </p:grpSpPr>
          <p:cxnSp>
            <p:nvCxnSpPr>
              <p:cNvPr id="20" name="直接连接符 19"/>
              <p:cNvCxnSpPr/>
              <p:nvPr/>
            </p:nvCxnSpPr>
            <p:spPr>
              <a:xfrm flipV="1">
                <a:off x="1791159" y="5071503"/>
                <a:ext cx="1506434" cy="1165792"/>
              </a:xfrm>
              <a:prstGeom prst="line">
                <a:avLst/>
              </a:prstGeom>
              <a:ln>
                <a:solidFill>
                  <a:srgbClr val="7F6531"/>
                </a:solidFill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flipV="1">
                <a:off x="2570398" y="4349429"/>
                <a:ext cx="1287357" cy="942875"/>
              </a:xfrm>
              <a:prstGeom prst="line">
                <a:avLst/>
              </a:prstGeom>
              <a:ln w="28575">
                <a:gradFill>
                  <a:gsLst>
                    <a:gs pos="100000">
                      <a:srgbClr val="D0B786">
                        <a:alpha val="40000"/>
                      </a:srgbClr>
                    </a:gs>
                    <a:gs pos="0">
                      <a:srgbClr val="8A6E36"/>
                    </a:gs>
                  </a:gsLst>
                  <a:lin ang="5400000" scaled="1"/>
                </a:gra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V="1">
                <a:off x="2352105" y="4848586"/>
                <a:ext cx="1567543" cy="1165792"/>
              </a:xfrm>
              <a:prstGeom prst="line">
                <a:avLst/>
              </a:prstGeom>
              <a:ln>
                <a:gradFill>
                  <a:gsLst>
                    <a:gs pos="100000">
                      <a:srgbClr val="D0B786">
                        <a:alpha val="0"/>
                      </a:srgbClr>
                    </a:gs>
                    <a:gs pos="0">
                      <a:srgbClr val="8A6E36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 rot="10596062">
            <a:off x="8172397" y="-436029"/>
            <a:ext cx="2507314" cy="28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252372" y="30144"/>
            <a:ext cx="11501670" cy="904455"/>
            <a:chOff x="338679" y="256070"/>
            <a:chExt cx="8180664" cy="904455"/>
          </a:xfrm>
        </p:grpSpPr>
        <p:sp>
          <p:nvSpPr>
            <p:cNvPr id="16" name="矩形 15"/>
            <p:cNvSpPr/>
            <p:nvPr/>
          </p:nvSpPr>
          <p:spPr>
            <a:xfrm>
              <a:off x="714371" y="419746"/>
              <a:ext cx="7615124" cy="588295"/>
            </a:xfrm>
            <a:prstGeom prst="rect">
              <a:avLst/>
            </a:prstGeom>
            <a:solidFill>
              <a:srgbClr val="AE0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îşľîḍe"/>
            <p:cNvSpPr/>
            <p:nvPr/>
          </p:nvSpPr>
          <p:spPr bwMode="auto">
            <a:xfrm>
              <a:off x="338679" y="256070"/>
              <a:ext cx="570815" cy="904455"/>
            </a:xfrm>
            <a:custGeom>
              <a:avLst/>
              <a:gdLst>
                <a:gd name="T0" fmla="*/ 1488 w 1488"/>
                <a:gd name="T1" fmla="*/ 498 h 1680"/>
                <a:gd name="T2" fmla="*/ 1413 w 1488"/>
                <a:gd name="T3" fmla="*/ 366 h 1680"/>
                <a:gd name="T4" fmla="*/ 820 w 1488"/>
                <a:gd name="T5" fmla="*/ 24 h 1680"/>
                <a:gd name="T6" fmla="*/ 669 w 1488"/>
                <a:gd name="T7" fmla="*/ 24 h 1680"/>
                <a:gd name="T8" fmla="*/ 76 w 1488"/>
                <a:gd name="T9" fmla="*/ 366 h 1680"/>
                <a:gd name="T10" fmla="*/ 0 w 1488"/>
                <a:gd name="T11" fmla="*/ 498 h 1680"/>
                <a:gd name="T12" fmla="*/ 0 w 1488"/>
                <a:gd name="T13" fmla="*/ 1182 h 1680"/>
                <a:gd name="T14" fmla="*/ 76 w 1488"/>
                <a:gd name="T15" fmla="*/ 1314 h 1680"/>
                <a:gd name="T16" fmla="*/ 669 w 1488"/>
                <a:gd name="T17" fmla="*/ 1656 h 1680"/>
                <a:gd name="T18" fmla="*/ 820 w 1488"/>
                <a:gd name="T19" fmla="*/ 1656 h 1680"/>
                <a:gd name="T20" fmla="*/ 1413 w 1488"/>
                <a:gd name="T21" fmla="*/ 1314 h 1680"/>
                <a:gd name="T22" fmla="*/ 1488 w 1488"/>
                <a:gd name="T23" fmla="*/ 1182 h 1680"/>
                <a:gd name="T24" fmla="*/ 1488 w 1488"/>
                <a:gd name="T25" fmla="*/ 498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8" h="1680">
                  <a:moveTo>
                    <a:pt x="1488" y="498"/>
                  </a:moveTo>
                  <a:cubicBezTo>
                    <a:pt x="1488" y="450"/>
                    <a:pt x="1454" y="390"/>
                    <a:pt x="1413" y="366"/>
                  </a:cubicBezTo>
                  <a:cubicBezTo>
                    <a:pt x="820" y="24"/>
                    <a:pt x="820" y="24"/>
                    <a:pt x="820" y="24"/>
                  </a:cubicBezTo>
                  <a:cubicBezTo>
                    <a:pt x="779" y="0"/>
                    <a:pt x="710" y="0"/>
                    <a:pt x="669" y="24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35" y="390"/>
                    <a:pt x="0" y="450"/>
                    <a:pt x="0" y="498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231"/>
                    <a:pt x="35" y="1289"/>
                    <a:pt x="76" y="1314"/>
                  </a:cubicBezTo>
                  <a:cubicBezTo>
                    <a:pt x="669" y="1656"/>
                    <a:pt x="669" y="1656"/>
                    <a:pt x="669" y="1656"/>
                  </a:cubicBezTo>
                  <a:cubicBezTo>
                    <a:pt x="710" y="1680"/>
                    <a:pt x="779" y="1680"/>
                    <a:pt x="820" y="1656"/>
                  </a:cubicBezTo>
                  <a:cubicBezTo>
                    <a:pt x="1413" y="1314"/>
                    <a:pt x="1413" y="1314"/>
                    <a:pt x="1413" y="1314"/>
                  </a:cubicBezTo>
                  <a:cubicBezTo>
                    <a:pt x="1454" y="1289"/>
                    <a:pt x="1488" y="1231"/>
                    <a:pt x="1488" y="1182"/>
                  </a:cubicBezTo>
                  <a:lnTo>
                    <a:pt x="1488" y="49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AE0C2A"/>
              </a:solidFill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altLang="zh-CN" sz="3600" dirty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75695" y="419746"/>
              <a:ext cx="74436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69083" y="236149"/>
            <a:ext cx="10792375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科研系统访问路径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69083" y="916046"/>
            <a:ext cx="10116669" cy="1866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ym typeface="+mn-ea"/>
              </a:rPr>
              <a:t>1</a:t>
            </a:r>
            <a:r>
              <a:rPr lang="zh-CN" altLang="en-US" sz="2000" dirty="0">
                <a:sym typeface="+mn-ea"/>
              </a:rPr>
              <a:t>、科研系统是辅助我们进行科研工作的综合性信息管理平台。</a:t>
            </a:r>
            <a:r>
              <a:rPr lang="zh-CN" altLang="zh-CN" sz="2000" dirty="0">
                <a:sym typeface="+mn-ea"/>
              </a:rPr>
              <a:t>可以对科研项目、经费、科研成果、学术交流、科研考核、科研平台等</a:t>
            </a:r>
            <a:r>
              <a:rPr lang="zh-CN" altLang="en-US" sz="2000" dirty="0">
                <a:sym typeface="+mn-ea"/>
              </a:rPr>
              <a:t>业务</a:t>
            </a:r>
            <a:r>
              <a:rPr lang="zh-CN" altLang="zh-CN" sz="2000" dirty="0">
                <a:sym typeface="+mn-ea"/>
              </a:rPr>
              <a:t>进行全流程管理。</a:t>
            </a:r>
            <a:endParaRPr lang="en-US" altLang="zh-CN" sz="20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ym typeface="+mn-ea"/>
              </a:rPr>
              <a:t>2</a:t>
            </a:r>
            <a:r>
              <a:rPr lang="zh-CN" altLang="en-US" sz="2000" dirty="0">
                <a:sym typeface="+mn-ea"/>
              </a:rPr>
              <a:t>、账号、密码与数智人大一致，与数智人大完成了单点登录，可通过以下路径访问：</a:t>
            </a:r>
            <a:endParaRPr lang="en-US" altLang="zh-CN" sz="20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+mn-ea"/>
              </a:rPr>
              <a:t>   数智人大 </a:t>
            </a:r>
            <a:r>
              <a:rPr lang="en-US" altLang="zh-CN" sz="2000" dirty="0">
                <a:latin typeface="+mn-ea"/>
              </a:rPr>
              <a:t>&gt;&gt; </a:t>
            </a:r>
            <a:r>
              <a:rPr lang="zh-CN" altLang="en-US" sz="2000" dirty="0">
                <a:latin typeface="+mn-ea"/>
              </a:rPr>
              <a:t>快捷导航 </a:t>
            </a:r>
            <a:r>
              <a:rPr lang="en-US" altLang="zh-CN" sz="2000" dirty="0">
                <a:latin typeface="+mn-ea"/>
              </a:rPr>
              <a:t>&gt;&gt; </a:t>
            </a:r>
            <a:r>
              <a:rPr lang="zh-CN" altLang="en-US" sz="2000" dirty="0">
                <a:latin typeface="+mn-ea"/>
              </a:rPr>
              <a:t>科研创新  或 数智人大 </a:t>
            </a:r>
            <a:r>
              <a:rPr lang="en-US" altLang="zh-CN" sz="2000" dirty="0">
                <a:latin typeface="+mn-ea"/>
              </a:rPr>
              <a:t>&gt;&gt; </a:t>
            </a:r>
            <a:r>
              <a:rPr lang="zh-CN" altLang="en-US" sz="2000" dirty="0">
                <a:latin typeface="+mn-ea"/>
              </a:rPr>
              <a:t>管理平台 </a:t>
            </a:r>
            <a:r>
              <a:rPr lang="en-US" altLang="zh-CN" sz="2000" dirty="0">
                <a:latin typeface="+mn-ea"/>
              </a:rPr>
              <a:t>&gt;&gt; </a:t>
            </a:r>
            <a:r>
              <a:rPr lang="zh-CN" altLang="en-US" sz="2000" dirty="0">
                <a:latin typeface="+mn-ea"/>
              </a:rPr>
              <a:t>校务</a:t>
            </a:r>
            <a:r>
              <a:rPr lang="en-US" altLang="zh-CN" sz="2000" dirty="0">
                <a:latin typeface="+mn-ea"/>
              </a:rPr>
              <a:t>&gt;&gt;</a:t>
            </a:r>
            <a:r>
              <a:rPr lang="zh-CN" altLang="en-US" sz="2000" dirty="0">
                <a:latin typeface="+mn-ea"/>
              </a:rPr>
              <a:t>科研系统</a:t>
            </a:r>
            <a:endParaRPr lang="en-US" altLang="zh-CN" sz="2000" dirty="0"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5752" y="6304002"/>
            <a:ext cx="11131372" cy="481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+mn-ea"/>
              </a:rPr>
              <a:t>备注：可点亮科研系统右上方的黄色五星图标，将入口收藏到“常用”区域内，方便日后查找。</a:t>
            </a:r>
            <a:endParaRPr lang="zh-CN" altLang="en-US" sz="2000" dirty="0">
              <a:latin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88" y="2742272"/>
            <a:ext cx="5522263" cy="36098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270" y="3684238"/>
            <a:ext cx="5079632" cy="18668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 rot="10596062">
            <a:off x="8172397" y="-436029"/>
            <a:ext cx="2507314" cy="28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3552"/>
            <a:ext cx="12192000" cy="6377114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892404" y="5351498"/>
            <a:ext cx="8986003" cy="381391"/>
            <a:chOff x="910800" y="5486398"/>
            <a:chExt cx="8986003" cy="381391"/>
          </a:xfrm>
        </p:grpSpPr>
        <p:sp>
          <p:nvSpPr>
            <p:cNvPr id="24" name="TextBox 23"/>
            <p:cNvSpPr txBox="1"/>
            <p:nvPr/>
          </p:nvSpPr>
          <p:spPr>
            <a:xfrm>
              <a:off x="910800" y="5486398"/>
              <a:ext cx="2364260" cy="38139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48966" y="5511168"/>
              <a:ext cx="614783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事项跟踪及评价：成果提交后，可跟踪业务办理进度并对服务进行评价</a:t>
              </a:r>
              <a:endParaRPr lang="zh-CN" altLang="en-US" sz="15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28" name="直接连接符 27"/>
            <p:cNvCxnSpPr>
              <a:stCxn id="24" idx="3"/>
            </p:cNvCxnSpPr>
            <p:nvPr/>
          </p:nvCxnSpPr>
          <p:spPr>
            <a:xfrm>
              <a:off x="3275060" y="5677094"/>
              <a:ext cx="506437" cy="44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892405" y="3314109"/>
            <a:ext cx="8429914" cy="332398"/>
            <a:chOff x="447132" y="3162886"/>
            <a:chExt cx="8429914" cy="332398"/>
          </a:xfrm>
        </p:grpSpPr>
        <p:sp>
          <p:nvSpPr>
            <p:cNvPr id="30" name="TextBox 29"/>
            <p:cNvSpPr txBox="1"/>
            <p:nvPr/>
          </p:nvSpPr>
          <p:spPr>
            <a:xfrm>
              <a:off x="447132" y="3162886"/>
              <a:ext cx="3202518" cy="32316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75732" y="3172119"/>
              <a:ext cx="480131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各类成果快速登记入口，“常用”为使用频率较高业务</a:t>
              </a:r>
              <a:endParaRPr lang="zh-CN" altLang="en-US" sz="15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 flipV="1">
              <a:off x="3649649" y="3323836"/>
              <a:ext cx="506437" cy="524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8449419" y="-51477"/>
            <a:ext cx="1712340" cy="947372"/>
            <a:chOff x="7431661" y="547512"/>
            <a:chExt cx="1712340" cy="947372"/>
          </a:xfrm>
        </p:grpSpPr>
        <p:sp>
          <p:nvSpPr>
            <p:cNvPr id="34" name="矩形 33"/>
            <p:cNvSpPr/>
            <p:nvPr/>
          </p:nvSpPr>
          <p:spPr>
            <a:xfrm>
              <a:off x="7431661" y="547512"/>
              <a:ext cx="1338828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5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个人消息提醒</a:t>
              </a:r>
              <a:endParaRPr lang="zh-CN" altLang="en-US" sz="15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691043" y="1104956"/>
              <a:ext cx="452958" cy="38992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8203239" y="837332"/>
              <a:ext cx="687543" cy="25585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9627929" y="508171"/>
            <a:ext cx="1531188" cy="1061216"/>
            <a:chOff x="8720968" y="1104956"/>
            <a:chExt cx="1531188" cy="1061216"/>
          </a:xfrm>
        </p:grpSpPr>
        <p:sp>
          <p:nvSpPr>
            <p:cNvPr id="38" name="矩形 37"/>
            <p:cNvSpPr/>
            <p:nvPr/>
          </p:nvSpPr>
          <p:spPr>
            <a:xfrm>
              <a:off x="8720968" y="1843007"/>
              <a:ext cx="1531188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5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电脑端论文认领</a:t>
              </a:r>
              <a:endParaRPr lang="zh-CN" altLang="en-US" sz="15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295217" y="1104956"/>
              <a:ext cx="552167" cy="39046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cxnSp>
          <p:nvCxnSpPr>
            <p:cNvPr id="40" name="直接连接符 39"/>
            <p:cNvCxnSpPr>
              <a:endCxn id="39" idx="2"/>
            </p:cNvCxnSpPr>
            <p:nvPr/>
          </p:nvCxnSpPr>
          <p:spPr>
            <a:xfrm flipV="1">
              <a:off x="9487535" y="1495424"/>
              <a:ext cx="83766" cy="3702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10210130" y="-1621"/>
            <a:ext cx="1915909" cy="897516"/>
            <a:chOff x="9542585" y="587268"/>
            <a:chExt cx="1915909" cy="897516"/>
          </a:xfrm>
        </p:grpSpPr>
        <p:grpSp>
          <p:nvGrpSpPr>
            <p:cNvPr id="42" name="组合 41"/>
            <p:cNvGrpSpPr/>
            <p:nvPr/>
          </p:nvGrpSpPr>
          <p:grpSpPr>
            <a:xfrm>
              <a:off x="9542585" y="587268"/>
              <a:ext cx="1915909" cy="897516"/>
              <a:chOff x="9542585" y="587268"/>
              <a:chExt cx="1915909" cy="897516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10164510" y="1104956"/>
                <a:ext cx="826506" cy="37982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zh-CN" altLang="en-US" dirty="0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542585" y="587268"/>
                <a:ext cx="1915909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500" b="1" dirty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微信小程序认领论文</a:t>
                </a:r>
                <a:endParaRPr lang="zh-CN" altLang="en-US" sz="15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cxnSp>
          <p:nvCxnSpPr>
            <p:cNvPr id="43" name="直接连接符 42"/>
            <p:cNvCxnSpPr>
              <a:stCxn id="45" idx="2"/>
            </p:cNvCxnSpPr>
            <p:nvPr/>
          </p:nvCxnSpPr>
          <p:spPr>
            <a:xfrm>
              <a:off x="10500540" y="910433"/>
              <a:ext cx="6934" cy="30202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28" y="964003"/>
            <a:ext cx="11926750" cy="513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207284" y="386871"/>
            <a:ext cx="4968177" cy="3814067"/>
            <a:chOff x="241207" y="2511233"/>
            <a:chExt cx="4968177" cy="3814067"/>
          </a:xfrm>
        </p:grpSpPr>
        <p:sp>
          <p:nvSpPr>
            <p:cNvPr id="9" name="TextBox 8"/>
            <p:cNvSpPr txBox="1"/>
            <p:nvPr/>
          </p:nvSpPr>
          <p:spPr>
            <a:xfrm>
              <a:off x="600430" y="2511233"/>
              <a:ext cx="460895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个人中心中可按照类型查看和管理本人所有科研数据</a:t>
              </a:r>
              <a:endParaRPr lang="zh-CN" altLang="en-US" sz="15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41207" y="3584455"/>
              <a:ext cx="864096" cy="274084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>
              <a:stCxn id="10" idx="0"/>
            </p:cNvCxnSpPr>
            <p:nvPr/>
          </p:nvCxnSpPr>
          <p:spPr>
            <a:xfrm flipV="1">
              <a:off x="673255" y="2834641"/>
              <a:ext cx="241780" cy="74981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1352947" y="505625"/>
            <a:ext cx="9638726" cy="5444601"/>
            <a:chOff x="2419355" y="2200237"/>
            <a:chExt cx="9638726" cy="3824060"/>
          </a:xfrm>
        </p:grpSpPr>
        <p:sp>
          <p:nvSpPr>
            <p:cNvPr id="13" name="矩形 12"/>
            <p:cNvSpPr/>
            <p:nvPr/>
          </p:nvSpPr>
          <p:spPr>
            <a:xfrm>
              <a:off x="6723520" y="2200237"/>
              <a:ext cx="4754880" cy="321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5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首次登录系统时科研人员需按系统提示完善个人资料</a:t>
              </a:r>
              <a:endParaRPr lang="en-US" altLang="zh-CN" sz="15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419355" y="3202282"/>
              <a:ext cx="9638726" cy="282201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" name="直接连接符 14"/>
            <p:cNvCxnSpPr>
              <a:stCxn id="14" idx="0"/>
            </p:cNvCxnSpPr>
            <p:nvPr/>
          </p:nvCxnSpPr>
          <p:spPr>
            <a:xfrm flipV="1">
              <a:off x="7238718" y="2427086"/>
              <a:ext cx="520038" cy="7751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 rot="10596062">
            <a:off x="8172397" y="-436029"/>
            <a:ext cx="2507314" cy="28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252372" y="30144"/>
            <a:ext cx="11501670" cy="904455"/>
            <a:chOff x="338679" y="256070"/>
            <a:chExt cx="8180664" cy="904455"/>
          </a:xfrm>
        </p:grpSpPr>
        <p:sp>
          <p:nvSpPr>
            <p:cNvPr id="16" name="矩形 15"/>
            <p:cNvSpPr/>
            <p:nvPr/>
          </p:nvSpPr>
          <p:spPr>
            <a:xfrm>
              <a:off x="714371" y="419746"/>
              <a:ext cx="7615124" cy="588295"/>
            </a:xfrm>
            <a:prstGeom prst="rect">
              <a:avLst/>
            </a:prstGeom>
            <a:solidFill>
              <a:srgbClr val="AE0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îşľîḍe"/>
            <p:cNvSpPr/>
            <p:nvPr/>
          </p:nvSpPr>
          <p:spPr bwMode="auto">
            <a:xfrm>
              <a:off x="338679" y="256070"/>
              <a:ext cx="570815" cy="904455"/>
            </a:xfrm>
            <a:custGeom>
              <a:avLst/>
              <a:gdLst>
                <a:gd name="T0" fmla="*/ 1488 w 1488"/>
                <a:gd name="T1" fmla="*/ 498 h 1680"/>
                <a:gd name="T2" fmla="*/ 1413 w 1488"/>
                <a:gd name="T3" fmla="*/ 366 h 1680"/>
                <a:gd name="T4" fmla="*/ 820 w 1488"/>
                <a:gd name="T5" fmla="*/ 24 h 1680"/>
                <a:gd name="T6" fmla="*/ 669 w 1488"/>
                <a:gd name="T7" fmla="*/ 24 h 1680"/>
                <a:gd name="T8" fmla="*/ 76 w 1488"/>
                <a:gd name="T9" fmla="*/ 366 h 1680"/>
                <a:gd name="T10" fmla="*/ 0 w 1488"/>
                <a:gd name="T11" fmla="*/ 498 h 1680"/>
                <a:gd name="T12" fmla="*/ 0 w 1488"/>
                <a:gd name="T13" fmla="*/ 1182 h 1680"/>
                <a:gd name="T14" fmla="*/ 76 w 1488"/>
                <a:gd name="T15" fmla="*/ 1314 h 1680"/>
                <a:gd name="T16" fmla="*/ 669 w 1488"/>
                <a:gd name="T17" fmla="*/ 1656 h 1680"/>
                <a:gd name="T18" fmla="*/ 820 w 1488"/>
                <a:gd name="T19" fmla="*/ 1656 h 1680"/>
                <a:gd name="T20" fmla="*/ 1413 w 1488"/>
                <a:gd name="T21" fmla="*/ 1314 h 1680"/>
                <a:gd name="T22" fmla="*/ 1488 w 1488"/>
                <a:gd name="T23" fmla="*/ 1182 h 1680"/>
                <a:gd name="T24" fmla="*/ 1488 w 1488"/>
                <a:gd name="T25" fmla="*/ 498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8" h="1680">
                  <a:moveTo>
                    <a:pt x="1488" y="498"/>
                  </a:moveTo>
                  <a:cubicBezTo>
                    <a:pt x="1488" y="450"/>
                    <a:pt x="1454" y="390"/>
                    <a:pt x="1413" y="366"/>
                  </a:cubicBezTo>
                  <a:cubicBezTo>
                    <a:pt x="820" y="24"/>
                    <a:pt x="820" y="24"/>
                    <a:pt x="820" y="24"/>
                  </a:cubicBezTo>
                  <a:cubicBezTo>
                    <a:pt x="779" y="0"/>
                    <a:pt x="710" y="0"/>
                    <a:pt x="669" y="24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35" y="390"/>
                    <a:pt x="0" y="450"/>
                    <a:pt x="0" y="498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231"/>
                    <a:pt x="35" y="1289"/>
                    <a:pt x="76" y="1314"/>
                  </a:cubicBezTo>
                  <a:cubicBezTo>
                    <a:pt x="669" y="1656"/>
                    <a:pt x="669" y="1656"/>
                    <a:pt x="669" y="1656"/>
                  </a:cubicBezTo>
                  <a:cubicBezTo>
                    <a:pt x="710" y="1680"/>
                    <a:pt x="779" y="1680"/>
                    <a:pt x="820" y="1656"/>
                  </a:cubicBezTo>
                  <a:cubicBezTo>
                    <a:pt x="1413" y="1314"/>
                    <a:pt x="1413" y="1314"/>
                    <a:pt x="1413" y="1314"/>
                  </a:cubicBezTo>
                  <a:cubicBezTo>
                    <a:pt x="1454" y="1289"/>
                    <a:pt x="1488" y="1231"/>
                    <a:pt x="1488" y="1182"/>
                  </a:cubicBezTo>
                  <a:lnTo>
                    <a:pt x="1488" y="49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AE0C2A"/>
              </a:solidFill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altLang="zh-CN" sz="3600" dirty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75695" y="419746"/>
              <a:ext cx="74436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69083" y="236149"/>
            <a:ext cx="10792375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打印科研详情单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69083" y="934599"/>
            <a:ext cx="9997400" cy="94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+mn-ea"/>
              </a:rPr>
              <a:t>1</a:t>
            </a:r>
            <a:r>
              <a:rPr lang="zh-CN" altLang="en-US" sz="2000" dirty="0">
                <a:latin typeface="+mn-ea"/>
              </a:rPr>
              <a:t>、打印路径：科研系统 </a:t>
            </a:r>
            <a:r>
              <a:rPr lang="en-US" altLang="zh-CN" sz="2000" dirty="0">
                <a:latin typeface="+mn-ea"/>
              </a:rPr>
              <a:t>&gt;&gt; </a:t>
            </a:r>
            <a:r>
              <a:rPr lang="zh-CN" altLang="en-US" sz="2000" dirty="0">
                <a:latin typeface="+mn-ea"/>
              </a:rPr>
              <a:t>个人中心 </a:t>
            </a:r>
            <a:r>
              <a:rPr lang="en-US" altLang="zh-CN" sz="2000" dirty="0">
                <a:latin typeface="+mn-ea"/>
              </a:rPr>
              <a:t>&gt;&gt; </a:t>
            </a:r>
            <a:r>
              <a:rPr lang="zh-CN" altLang="en-US" sz="2000" dirty="0">
                <a:latin typeface="+mn-ea"/>
              </a:rPr>
              <a:t>其他类型 </a:t>
            </a:r>
            <a:r>
              <a:rPr lang="en-US" altLang="zh-CN" sz="2000" dirty="0">
                <a:latin typeface="+mn-ea"/>
              </a:rPr>
              <a:t>&gt;&gt; </a:t>
            </a:r>
            <a:r>
              <a:rPr lang="zh-CN" altLang="en-US" sz="2000" dirty="0">
                <a:latin typeface="+mn-ea"/>
              </a:rPr>
              <a:t>科研详情 </a:t>
            </a:r>
            <a:r>
              <a:rPr lang="en-US" altLang="zh-CN" sz="2000" dirty="0">
                <a:latin typeface="+mn-ea"/>
              </a:rPr>
              <a:t>&gt;&gt; </a:t>
            </a:r>
            <a:r>
              <a:rPr lang="zh-CN" altLang="en-US" sz="2000" dirty="0">
                <a:latin typeface="+mn-ea"/>
              </a:rPr>
              <a:t>点击打印按钮</a:t>
            </a:r>
            <a:endParaRPr lang="en-US" altLang="zh-CN" sz="2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+mn-ea"/>
              </a:rPr>
              <a:t>2</a:t>
            </a:r>
            <a:r>
              <a:rPr lang="zh-CN" altLang="en-US" sz="2000" dirty="0">
                <a:latin typeface="+mn-ea"/>
              </a:rPr>
              <a:t>、彩色打印，打印时会自动加盖科研管理部门电子公章。</a:t>
            </a:r>
            <a:endParaRPr lang="en-US" altLang="zh-CN" sz="2000" dirty="0">
              <a:latin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08945"/>
            <a:ext cx="12224703" cy="337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270" y="2008945"/>
            <a:ext cx="914400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724" y="2566228"/>
            <a:ext cx="7974117" cy="4304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 rot="10596062">
            <a:off x="8172397" y="-436029"/>
            <a:ext cx="2507314" cy="28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252372" y="30144"/>
            <a:ext cx="11501670" cy="904455"/>
            <a:chOff x="338679" y="256070"/>
            <a:chExt cx="8180664" cy="904455"/>
          </a:xfrm>
        </p:grpSpPr>
        <p:sp>
          <p:nvSpPr>
            <p:cNvPr id="16" name="矩形 15"/>
            <p:cNvSpPr/>
            <p:nvPr/>
          </p:nvSpPr>
          <p:spPr>
            <a:xfrm>
              <a:off x="714371" y="419746"/>
              <a:ext cx="7615124" cy="588295"/>
            </a:xfrm>
            <a:prstGeom prst="rect">
              <a:avLst/>
            </a:prstGeom>
            <a:solidFill>
              <a:srgbClr val="AE0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îşľîḍe"/>
            <p:cNvSpPr/>
            <p:nvPr/>
          </p:nvSpPr>
          <p:spPr bwMode="auto">
            <a:xfrm>
              <a:off x="338679" y="256070"/>
              <a:ext cx="570815" cy="904455"/>
            </a:xfrm>
            <a:custGeom>
              <a:avLst/>
              <a:gdLst>
                <a:gd name="T0" fmla="*/ 1488 w 1488"/>
                <a:gd name="T1" fmla="*/ 498 h 1680"/>
                <a:gd name="T2" fmla="*/ 1413 w 1488"/>
                <a:gd name="T3" fmla="*/ 366 h 1680"/>
                <a:gd name="T4" fmla="*/ 820 w 1488"/>
                <a:gd name="T5" fmla="*/ 24 h 1680"/>
                <a:gd name="T6" fmla="*/ 669 w 1488"/>
                <a:gd name="T7" fmla="*/ 24 h 1680"/>
                <a:gd name="T8" fmla="*/ 76 w 1488"/>
                <a:gd name="T9" fmla="*/ 366 h 1680"/>
                <a:gd name="T10" fmla="*/ 0 w 1488"/>
                <a:gd name="T11" fmla="*/ 498 h 1680"/>
                <a:gd name="T12" fmla="*/ 0 w 1488"/>
                <a:gd name="T13" fmla="*/ 1182 h 1680"/>
                <a:gd name="T14" fmla="*/ 76 w 1488"/>
                <a:gd name="T15" fmla="*/ 1314 h 1680"/>
                <a:gd name="T16" fmla="*/ 669 w 1488"/>
                <a:gd name="T17" fmla="*/ 1656 h 1680"/>
                <a:gd name="T18" fmla="*/ 820 w 1488"/>
                <a:gd name="T19" fmla="*/ 1656 h 1680"/>
                <a:gd name="T20" fmla="*/ 1413 w 1488"/>
                <a:gd name="T21" fmla="*/ 1314 h 1680"/>
                <a:gd name="T22" fmla="*/ 1488 w 1488"/>
                <a:gd name="T23" fmla="*/ 1182 h 1680"/>
                <a:gd name="T24" fmla="*/ 1488 w 1488"/>
                <a:gd name="T25" fmla="*/ 498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8" h="1680">
                  <a:moveTo>
                    <a:pt x="1488" y="498"/>
                  </a:moveTo>
                  <a:cubicBezTo>
                    <a:pt x="1488" y="450"/>
                    <a:pt x="1454" y="390"/>
                    <a:pt x="1413" y="366"/>
                  </a:cubicBezTo>
                  <a:cubicBezTo>
                    <a:pt x="820" y="24"/>
                    <a:pt x="820" y="24"/>
                    <a:pt x="820" y="24"/>
                  </a:cubicBezTo>
                  <a:cubicBezTo>
                    <a:pt x="779" y="0"/>
                    <a:pt x="710" y="0"/>
                    <a:pt x="669" y="24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35" y="390"/>
                    <a:pt x="0" y="450"/>
                    <a:pt x="0" y="498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231"/>
                    <a:pt x="35" y="1289"/>
                    <a:pt x="76" y="1314"/>
                  </a:cubicBezTo>
                  <a:cubicBezTo>
                    <a:pt x="669" y="1656"/>
                    <a:pt x="669" y="1656"/>
                    <a:pt x="669" y="1656"/>
                  </a:cubicBezTo>
                  <a:cubicBezTo>
                    <a:pt x="710" y="1680"/>
                    <a:pt x="779" y="1680"/>
                    <a:pt x="820" y="1656"/>
                  </a:cubicBezTo>
                  <a:cubicBezTo>
                    <a:pt x="1413" y="1314"/>
                    <a:pt x="1413" y="1314"/>
                    <a:pt x="1413" y="1314"/>
                  </a:cubicBezTo>
                  <a:cubicBezTo>
                    <a:pt x="1454" y="1289"/>
                    <a:pt x="1488" y="1231"/>
                    <a:pt x="1488" y="1182"/>
                  </a:cubicBezTo>
                  <a:lnTo>
                    <a:pt x="1488" y="49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AE0C2A"/>
              </a:solidFill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altLang="zh-CN" sz="3600" dirty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75695" y="419746"/>
              <a:ext cx="74436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69083" y="236149"/>
            <a:ext cx="10792375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常用文件共享与下载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9032" y="1141559"/>
            <a:ext cx="4788692" cy="3271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科研系统</a:t>
            </a:r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-</a:t>
            </a:r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文档共享里会上传一些管理办法等常用的文件及附件，文档共享的访问路径如下：</a:t>
            </a:r>
            <a:endParaRPr lang="en-US" altLang="zh-CN" sz="2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老师角色：首页面或个人中心 </a:t>
            </a:r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&gt;&gt; </a:t>
            </a:r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文档共享</a:t>
            </a:r>
            <a:endParaRPr lang="zh-CN" altLang="en-US" sz="2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科研秘书角色：综合办公 </a:t>
            </a:r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&gt;&gt; </a:t>
            </a:r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文档共享</a:t>
            </a:r>
            <a:endParaRPr lang="zh-CN" altLang="en-US" sz="2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2" name="图片 11"/>
          <p:cNvPicPr/>
          <p:nvPr/>
        </p:nvPicPr>
        <p:blipFill>
          <a:blip r:embed="rId2"/>
          <a:stretch>
            <a:fillRect/>
          </a:stretch>
        </p:blipFill>
        <p:spPr>
          <a:xfrm>
            <a:off x="1532119" y="4668779"/>
            <a:ext cx="10518041" cy="177728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20435"/>
          <a:stretch>
            <a:fillRect/>
          </a:stretch>
        </p:blipFill>
        <p:spPr>
          <a:xfrm>
            <a:off x="5425900" y="934599"/>
            <a:ext cx="6624260" cy="35272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 rot="10596062">
            <a:off x="8172397" y="-436029"/>
            <a:ext cx="2507314" cy="28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252372" y="30144"/>
            <a:ext cx="11501670" cy="904455"/>
            <a:chOff x="338679" y="256070"/>
            <a:chExt cx="8180664" cy="904455"/>
          </a:xfrm>
        </p:grpSpPr>
        <p:sp>
          <p:nvSpPr>
            <p:cNvPr id="16" name="矩形 15"/>
            <p:cNvSpPr/>
            <p:nvPr/>
          </p:nvSpPr>
          <p:spPr>
            <a:xfrm>
              <a:off x="714371" y="419746"/>
              <a:ext cx="7615124" cy="588295"/>
            </a:xfrm>
            <a:prstGeom prst="rect">
              <a:avLst/>
            </a:prstGeom>
            <a:solidFill>
              <a:srgbClr val="AE0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îşľîḍe"/>
            <p:cNvSpPr/>
            <p:nvPr/>
          </p:nvSpPr>
          <p:spPr bwMode="auto">
            <a:xfrm>
              <a:off x="338679" y="256070"/>
              <a:ext cx="570815" cy="904455"/>
            </a:xfrm>
            <a:custGeom>
              <a:avLst/>
              <a:gdLst>
                <a:gd name="T0" fmla="*/ 1488 w 1488"/>
                <a:gd name="T1" fmla="*/ 498 h 1680"/>
                <a:gd name="T2" fmla="*/ 1413 w 1488"/>
                <a:gd name="T3" fmla="*/ 366 h 1680"/>
                <a:gd name="T4" fmla="*/ 820 w 1488"/>
                <a:gd name="T5" fmla="*/ 24 h 1680"/>
                <a:gd name="T6" fmla="*/ 669 w 1488"/>
                <a:gd name="T7" fmla="*/ 24 h 1680"/>
                <a:gd name="T8" fmla="*/ 76 w 1488"/>
                <a:gd name="T9" fmla="*/ 366 h 1680"/>
                <a:gd name="T10" fmla="*/ 0 w 1488"/>
                <a:gd name="T11" fmla="*/ 498 h 1680"/>
                <a:gd name="T12" fmla="*/ 0 w 1488"/>
                <a:gd name="T13" fmla="*/ 1182 h 1680"/>
                <a:gd name="T14" fmla="*/ 76 w 1488"/>
                <a:gd name="T15" fmla="*/ 1314 h 1680"/>
                <a:gd name="T16" fmla="*/ 669 w 1488"/>
                <a:gd name="T17" fmla="*/ 1656 h 1680"/>
                <a:gd name="T18" fmla="*/ 820 w 1488"/>
                <a:gd name="T19" fmla="*/ 1656 h 1680"/>
                <a:gd name="T20" fmla="*/ 1413 w 1488"/>
                <a:gd name="T21" fmla="*/ 1314 h 1680"/>
                <a:gd name="T22" fmla="*/ 1488 w 1488"/>
                <a:gd name="T23" fmla="*/ 1182 h 1680"/>
                <a:gd name="T24" fmla="*/ 1488 w 1488"/>
                <a:gd name="T25" fmla="*/ 498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8" h="1680">
                  <a:moveTo>
                    <a:pt x="1488" y="498"/>
                  </a:moveTo>
                  <a:cubicBezTo>
                    <a:pt x="1488" y="450"/>
                    <a:pt x="1454" y="390"/>
                    <a:pt x="1413" y="366"/>
                  </a:cubicBezTo>
                  <a:cubicBezTo>
                    <a:pt x="820" y="24"/>
                    <a:pt x="820" y="24"/>
                    <a:pt x="820" y="24"/>
                  </a:cubicBezTo>
                  <a:cubicBezTo>
                    <a:pt x="779" y="0"/>
                    <a:pt x="710" y="0"/>
                    <a:pt x="669" y="24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35" y="390"/>
                    <a:pt x="0" y="450"/>
                    <a:pt x="0" y="498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231"/>
                    <a:pt x="35" y="1289"/>
                    <a:pt x="76" y="1314"/>
                  </a:cubicBezTo>
                  <a:cubicBezTo>
                    <a:pt x="669" y="1656"/>
                    <a:pt x="669" y="1656"/>
                    <a:pt x="669" y="1656"/>
                  </a:cubicBezTo>
                  <a:cubicBezTo>
                    <a:pt x="710" y="1680"/>
                    <a:pt x="779" y="1680"/>
                    <a:pt x="820" y="1656"/>
                  </a:cubicBezTo>
                  <a:cubicBezTo>
                    <a:pt x="1413" y="1314"/>
                    <a:pt x="1413" y="1314"/>
                    <a:pt x="1413" y="1314"/>
                  </a:cubicBezTo>
                  <a:cubicBezTo>
                    <a:pt x="1454" y="1289"/>
                    <a:pt x="1488" y="1231"/>
                    <a:pt x="1488" y="1182"/>
                  </a:cubicBezTo>
                  <a:lnTo>
                    <a:pt x="1488" y="49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AE0C2A"/>
              </a:solidFill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altLang="zh-CN" sz="3600" dirty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75695" y="419746"/>
              <a:ext cx="74436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69083" y="236149"/>
            <a:ext cx="10792375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科研成果登记</a:t>
            </a: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以著作为例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" y="973187"/>
            <a:ext cx="9920320" cy="521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16" y="1318422"/>
            <a:ext cx="962025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558" y="1766997"/>
            <a:ext cx="9818673" cy="496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759" y="2167301"/>
            <a:ext cx="9636016" cy="517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674" y="2664867"/>
            <a:ext cx="9491840" cy="517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188" y="934599"/>
            <a:ext cx="10943326" cy="600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TABLE_BEAUTIFY" val="smartTable{91cdbef6-d047-4708-b5ef-070eced59072}"/>
</p:tagLst>
</file>

<file path=ppt/tags/tag2.xml><?xml version="1.0" encoding="utf-8"?>
<p:tagLst xmlns:p="http://schemas.openxmlformats.org/presentationml/2006/main">
  <p:tag name="KSO_WM_UNIT_TABLE_BEAUTIFY" val="smartTable{ba28e114-8e35-4062-9fc8-c1ea5a4e5b04}"/>
</p:tagLst>
</file>

<file path=ppt/tags/tag3.xml><?xml version="1.0" encoding="utf-8"?>
<p:tagLst xmlns:p="http://schemas.openxmlformats.org/presentationml/2006/main">
  <p:tag name="COMMONDATA" val="eyJoZGlkIjoiM2NhY2Q4NTI4ZTkxNTFmMGI4Yjk0NDJhMjI3MGIwMmUifQ==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平衡">
  <a:themeElements>
    <a:clrScheme name="平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平衡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平衡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3551</Words>
  <Application>WPS 演示</Application>
  <PresentationFormat>宽屏</PresentationFormat>
  <Paragraphs>300</Paragraphs>
  <Slides>31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51" baseType="lpstr">
      <vt:lpstr>Arial</vt:lpstr>
      <vt:lpstr>宋体</vt:lpstr>
      <vt:lpstr>Wingdings</vt:lpstr>
      <vt:lpstr>Wingdings 2</vt:lpstr>
      <vt:lpstr>Calibri</vt:lpstr>
      <vt:lpstr>方正小标宋简体</vt:lpstr>
      <vt:lpstr>Times New Roman</vt:lpstr>
      <vt:lpstr>楷体</vt:lpstr>
      <vt:lpstr>黑体</vt:lpstr>
      <vt:lpstr>华文中宋</vt:lpstr>
      <vt:lpstr>微软雅黑</vt:lpstr>
      <vt:lpstr>微软雅黑 Light</vt:lpstr>
      <vt:lpstr>Perpetua</vt:lpstr>
      <vt:lpstr>Arial Unicode MS</vt:lpstr>
      <vt:lpstr>幼圆</vt:lpstr>
      <vt:lpstr>Franklin Gothic Book</vt:lpstr>
      <vt:lpstr>等线</vt:lpstr>
      <vt:lpstr>Calibri</vt:lpstr>
      <vt:lpstr>Times New Roman</vt:lpstr>
      <vt:lpstr>平衡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pro</dc:creator>
  <cp:lastModifiedBy>Cai Yang</cp:lastModifiedBy>
  <cp:revision>1133</cp:revision>
  <dcterms:created xsi:type="dcterms:W3CDTF">2023-05-29T15:10:00Z</dcterms:created>
  <dcterms:modified xsi:type="dcterms:W3CDTF">2026-06-26T00:26:51Z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F5D2482B1EC14DB78CD55472CFA3FBBF</vt:lpwstr>
  </property>
</Properties>
</file>